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257" r:id="rId3"/>
    <p:sldId id="258" r:id="rId4"/>
    <p:sldId id="262" r:id="rId5"/>
    <p:sldId id="266" r:id="rId6"/>
    <p:sldId id="267" r:id="rId7"/>
    <p:sldId id="264" r:id="rId8"/>
    <p:sldId id="259" r:id="rId9"/>
    <p:sldId id="260" r:id="rId10"/>
    <p:sldId id="269" r:id="rId11"/>
    <p:sldId id="270" r:id="rId12"/>
    <p:sldId id="301" r:id="rId13"/>
    <p:sldId id="272" r:id="rId14"/>
    <p:sldId id="263" r:id="rId15"/>
    <p:sldId id="268" r:id="rId16"/>
    <p:sldId id="273" r:id="rId17"/>
    <p:sldId id="287" r:id="rId18"/>
    <p:sldId id="274" r:id="rId19"/>
    <p:sldId id="275" r:id="rId20"/>
    <p:sldId id="277" r:id="rId21"/>
    <p:sldId id="276" r:id="rId22"/>
    <p:sldId id="278" r:id="rId23"/>
    <p:sldId id="282" r:id="rId24"/>
    <p:sldId id="288" r:id="rId25"/>
    <p:sldId id="283" r:id="rId26"/>
    <p:sldId id="289" r:id="rId27"/>
    <p:sldId id="290" r:id="rId28"/>
    <p:sldId id="302" r:id="rId29"/>
    <p:sldId id="305" r:id="rId30"/>
    <p:sldId id="306" r:id="rId31"/>
    <p:sldId id="291" r:id="rId32"/>
    <p:sldId id="292" r:id="rId33"/>
    <p:sldId id="293" r:id="rId34"/>
    <p:sldId id="294" r:id="rId35"/>
    <p:sldId id="295" r:id="rId36"/>
    <p:sldId id="296" r:id="rId37"/>
    <p:sldId id="297" r:id="rId38"/>
    <p:sldId id="280" r:id="rId39"/>
    <p:sldId id="298" r:id="rId40"/>
    <p:sldId id="299" r:id="rId41"/>
    <p:sldId id="300" r:id="rId4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D16DBA-EABF-4C3B-8F2C-463DAB9F2644}" v="1" dt="2023-02-04T17:15:57.9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38" autoAdjust="0"/>
    <p:restoredTop sz="93808" autoAdjust="0"/>
  </p:normalViewPr>
  <p:slideViewPr>
    <p:cSldViewPr snapToGrid="0">
      <p:cViewPr varScale="1">
        <p:scale>
          <a:sx n="81" d="100"/>
          <a:sy n="81" d="100"/>
        </p:scale>
        <p:origin x="55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ília Melo Favalesso" userId="748e014a72d91fa1" providerId="LiveId" clId="{81D16DBA-EABF-4C3B-8F2C-463DAB9F2644}"/>
    <pc:docChg chg="undo custSel modSld">
      <pc:chgData name="Marília Melo Favalesso" userId="748e014a72d91fa1" providerId="LiveId" clId="{81D16DBA-EABF-4C3B-8F2C-463DAB9F2644}" dt="2023-02-04T17:18:48.381" v="170" actId="1076"/>
      <pc:docMkLst>
        <pc:docMk/>
      </pc:docMkLst>
      <pc:sldChg chg="addSp delSp modSp mod">
        <pc:chgData name="Marília Melo Favalesso" userId="748e014a72d91fa1" providerId="LiveId" clId="{81D16DBA-EABF-4C3B-8F2C-463DAB9F2644}" dt="2023-02-04T17:18:48.381" v="170" actId="1076"/>
        <pc:sldMkLst>
          <pc:docMk/>
          <pc:sldMk cId="875810823" sldId="272"/>
        </pc:sldMkLst>
        <pc:spChg chg="add del mod">
          <ac:chgData name="Marília Melo Favalesso" userId="748e014a72d91fa1" providerId="LiveId" clId="{81D16DBA-EABF-4C3B-8F2C-463DAB9F2644}" dt="2023-02-04T17:17:52.875" v="49" actId="478"/>
          <ac:spMkLst>
            <pc:docMk/>
            <pc:sldMk cId="875810823" sldId="272"/>
            <ac:spMk id="4" creationId="{C7A82E0B-8E22-5C79-2669-84720DC56C5B}"/>
          </ac:spMkLst>
        </pc:spChg>
        <pc:spChg chg="del mod">
          <ac:chgData name="Marília Melo Favalesso" userId="748e014a72d91fa1" providerId="LiveId" clId="{81D16DBA-EABF-4C3B-8F2C-463DAB9F2644}" dt="2023-02-04T17:17:50.458" v="48" actId="478"/>
          <ac:spMkLst>
            <pc:docMk/>
            <pc:sldMk cId="875810823" sldId="272"/>
            <ac:spMk id="103" creationId="{4874729B-A2BD-4DBA-BB2E-0096AA98669E}"/>
          </ac:spMkLst>
        </pc:spChg>
        <pc:spChg chg="del">
          <ac:chgData name="Marília Melo Favalesso" userId="748e014a72d91fa1" providerId="LiveId" clId="{81D16DBA-EABF-4C3B-8F2C-463DAB9F2644}" dt="2023-02-04T17:17:55.279" v="50" actId="478"/>
          <ac:spMkLst>
            <pc:docMk/>
            <pc:sldMk cId="875810823" sldId="272"/>
            <ac:spMk id="111" creationId="{1B73C3AA-AFFC-4F74-92A6-E0C41EED7A4C}"/>
          </ac:spMkLst>
        </pc:spChg>
        <pc:spChg chg="mod">
          <ac:chgData name="Marília Melo Favalesso" userId="748e014a72d91fa1" providerId="LiveId" clId="{81D16DBA-EABF-4C3B-8F2C-463DAB9F2644}" dt="2023-02-04T17:17:24.920" v="43" actId="1076"/>
          <ac:spMkLst>
            <pc:docMk/>
            <pc:sldMk cId="875810823" sldId="272"/>
            <ac:spMk id="116" creationId="{EBE71DFA-5DFD-44F4-9440-94E8B578B5D9}"/>
          </ac:spMkLst>
        </pc:spChg>
        <pc:spChg chg="mod">
          <ac:chgData name="Marília Melo Favalesso" userId="748e014a72d91fa1" providerId="LiveId" clId="{81D16DBA-EABF-4C3B-8F2C-463DAB9F2644}" dt="2023-02-04T17:17:22.586" v="42" actId="1076"/>
          <ac:spMkLst>
            <pc:docMk/>
            <pc:sldMk cId="875810823" sldId="272"/>
            <ac:spMk id="117" creationId="{02AEF3C7-6465-4F8F-9C7A-29DAE8078318}"/>
          </ac:spMkLst>
        </pc:spChg>
        <pc:spChg chg="add del mod">
          <ac:chgData name="Marília Melo Favalesso" userId="748e014a72d91fa1" providerId="LiveId" clId="{81D16DBA-EABF-4C3B-8F2C-463DAB9F2644}" dt="2023-02-04T17:16:32.235" v="19" actId="1076"/>
          <ac:spMkLst>
            <pc:docMk/>
            <pc:sldMk cId="875810823" sldId="272"/>
            <ac:spMk id="118" creationId="{5D4F90CF-CA29-4514-BCEB-5FC97DDE0D61}"/>
          </ac:spMkLst>
        </pc:spChg>
        <pc:spChg chg="add del mod">
          <ac:chgData name="Marília Melo Favalesso" userId="748e014a72d91fa1" providerId="LiveId" clId="{81D16DBA-EABF-4C3B-8F2C-463DAB9F2644}" dt="2023-02-04T17:16:32.844" v="20" actId="478"/>
          <ac:spMkLst>
            <pc:docMk/>
            <pc:sldMk cId="875810823" sldId="272"/>
            <ac:spMk id="119" creationId="{3C76B89F-38F1-44F0-8B9E-1312CFC50E14}"/>
          </ac:spMkLst>
        </pc:spChg>
        <pc:spChg chg="mod">
          <ac:chgData name="Marília Melo Favalesso" userId="748e014a72d91fa1" providerId="LiveId" clId="{81D16DBA-EABF-4C3B-8F2C-463DAB9F2644}" dt="2023-02-04T17:15:41.929" v="2" actId="1076"/>
          <ac:spMkLst>
            <pc:docMk/>
            <pc:sldMk cId="875810823" sldId="272"/>
            <ac:spMk id="125" creationId="{8150C8F3-B17C-4A0C-BE53-6632FD8CF3F2}"/>
          </ac:spMkLst>
        </pc:spChg>
        <pc:spChg chg="mod">
          <ac:chgData name="Marília Melo Favalesso" userId="748e014a72d91fa1" providerId="LiveId" clId="{81D16DBA-EABF-4C3B-8F2C-463DAB9F2644}" dt="2023-02-04T17:17:47.969" v="47" actId="1076"/>
          <ac:spMkLst>
            <pc:docMk/>
            <pc:sldMk cId="875810823" sldId="272"/>
            <ac:spMk id="127" creationId="{842B1448-E391-466A-9F2D-12CEE7C48502}"/>
          </ac:spMkLst>
        </pc:spChg>
        <pc:spChg chg="mod">
          <ac:chgData name="Marília Melo Favalesso" userId="748e014a72d91fa1" providerId="LiveId" clId="{81D16DBA-EABF-4C3B-8F2C-463DAB9F2644}" dt="2023-02-04T17:18:20.278" v="78" actId="1076"/>
          <ac:spMkLst>
            <pc:docMk/>
            <pc:sldMk cId="875810823" sldId="272"/>
            <ac:spMk id="129" creationId="{A7F6E077-9433-44A2-98C8-5ED1C3349D9C}"/>
          </ac:spMkLst>
        </pc:spChg>
        <pc:spChg chg="mod">
          <ac:chgData name="Marília Melo Favalesso" userId="748e014a72d91fa1" providerId="LiveId" clId="{81D16DBA-EABF-4C3B-8F2C-463DAB9F2644}" dt="2023-02-04T17:18:48.381" v="170" actId="1076"/>
          <ac:spMkLst>
            <pc:docMk/>
            <pc:sldMk cId="875810823" sldId="272"/>
            <ac:spMk id="141" creationId="{98ED9732-78DD-4A22-A3D1-ADC00394BA3F}"/>
          </ac:spMkLst>
        </pc:spChg>
        <pc:spChg chg="mod">
          <ac:chgData name="Marília Melo Favalesso" userId="748e014a72d91fa1" providerId="LiveId" clId="{81D16DBA-EABF-4C3B-8F2C-463DAB9F2644}" dt="2023-02-04T17:18:09.682" v="77" actId="1076"/>
          <ac:spMkLst>
            <pc:docMk/>
            <pc:sldMk cId="875810823" sldId="272"/>
            <ac:spMk id="142" creationId="{E0EF14EF-C51A-422F-BB92-E2939F4FE7AA}"/>
          </ac:spMkLst>
        </pc:spChg>
        <pc:spChg chg="mod">
          <ac:chgData name="Marília Melo Favalesso" userId="748e014a72d91fa1" providerId="LiveId" clId="{81D16DBA-EABF-4C3B-8F2C-463DAB9F2644}" dt="2023-02-04T17:16:06.653" v="6" actId="1076"/>
          <ac:spMkLst>
            <pc:docMk/>
            <pc:sldMk cId="875810823" sldId="272"/>
            <ac:spMk id="143" creationId="{255DC325-C897-4A93-9894-BF79B43EAD81}"/>
          </ac:spMkLst>
        </pc:spChg>
        <pc:spChg chg="mod">
          <ac:chgData name="Marília Melo Favalesso" userId="748e014a72d91fa1" providerId="LiveId" clId="{81D16DBA-EABF-4C3B-8F2C-463DAB9F2644}" dt="2023-02-04T17:15:57.933" v="4" actId="164"/>
          <ac:spMkLst>
            <pc:docMk/>
            <pc:sldMk cId="875810823" sldId="272"/>
            <ac:spMk id="144" creationId="{8940CA34-8DD0-411A-8480-41A23F5F97A4}"/>
          </ac:spMkLst>
        </pc:spChg>
        <pc:spChg chg="mod">
          <ac:chgData name="Marília Melo Favalesso" userId="748e014a72d91fa1" providerId="LiveId" clId="{81D16DBA-EABF-4C3B-8F2C-463DAB9F2644}" dt="2023-02-04T17:15:57.933" v="4" actId="164"/>
          <ac:spMkLst>
            <pc:docMk/>
            <pc:sldMk cId="875810823" sldId="272"/>
            <ac:spMk id="145" creationId="{05E7CD3B-8653-45E2-88AA-65DFF9CB92E1}"/>
          </ac:spMkLst>
        </pc:spChg>
        <pc:spChg chg="mod">
          <ac:chgData name="Marília Melo Favalesso" userId="748e014a72d91fa1" providerId="LiveId" clId="{81D16DBA-EABF-4C3B-8F2C-463DAB9F2644}" dt="2023-02-04T17:15:57.933" v="4" actId="164"/>
          <ac:spMkLst>
            <pc:docMk/>
            <pc:sldMk cId="875810823" sldId="272"/>
            <ac:spMk id="146" creationId="{0EDAEBE2-59CA-494C-8773-D4879DAD5B44}"/>
          </ac:spMkLst>
        </pc:spChg>
        <pc:spChg chg="mod">
          <ac:chgData name="Marília Melo Favalesso" userId="748e014a72d91fa1" providerId="LiveId" clId="{81D16DBA-EABF-4C3B-8F2C-463DAB9F2644}" dt="2023-02-04T17:15:57.933" v="4" actId="164"/>
          <ac:spMkLst>
            <pc:docMk/>
            <pc:sldMk cId="875810823" sldId="272"/>
            <ac:spMk id="147" creationId="{CA8C4FF6-71E7-4D5E-A7D5-7BDE4CD663DC}"/>
          </ac:spMkLst>
        </pc:spChg>
        <pc:spChg chg="mod">
          <ac:chgData name="Marília Melo Favalesso" userId="748e014a72d91fa1" providerId="LiveId" clId="{81D16DBA-EABF-4C3B-8F2C-463DAB9F2644}" dt="2023-02-04T17:15:57.933" v="4" actId="164"/>
          <ac:spMkLst>
            <pc:docMk/>
            <pc:sldMk cId="875810823" sldId="272"/>
            <ac:spMk id="148" creationId="{CC7690D8-FA7C-4F67-855F-4804A0531EA1}"/>
          </ac:spMkLst>
        </pc:spChg>
        <pc:spChg chg="mod">
          <ac:chgData name="Marília Melo Favalesso" userId="748e014a72d91fa1" providerId="LiveId" clId="{81D16DBA-EABF-4C3B-8F2C-463DAB9F2644}" dt="2023-02-04T17:15:57.933" v="4" actId="164"/>
          <ac:spMkLst>
            <pc:docMk/>
            <pc:sldMk cId="875810823" sldId="272"/>
            <ac:spMk id="149" creationId="{BEEF519C-9172-4B4D-930A-637569CF279A}"/>
          </ac:spMkLst>
        </pc:spChg>
        <pc:spChg chg="mod">
          <ac:chgData name="Marília Melo Favalesso" userId="748e014a72d91fa1" providerId="LiveId" clId="{81D16DBA-EABF-4C3B-8F2C-463DAB9F2644}" dt="2023-02-04T17:15:57.933" v="4" actId="164"/>
          <ac:spMkLst>
            <pc:docMk/>
            <pc:sldMk cId="875810823" sldId="272"/>
            <ac:spMk id="150" creationId="{0A378A52-EF73-430E-918C-77D2B535CDBD}"/>
          </ac:spMkLst>
        </pc:spChg>
        <pc:spChg chg="mod">
          <ac:chgData name="Marília Melo Favalesso" userId="748e014a72d91fa1" providerId="LiveId" clId="{81D16DBA-EABF-4C3B-8F2C-463DAB9F2644}" dt="2023-02-04T17:15:57.933" v="4" actId="164"/>
          <ac:spMkLst>
            <pc:docMk/>
            <pc:sldMk cId="875810823" sldId="272"/>
            <ac:spMk id="151" creationId="{B5324846-335A-429F-8E73-95EA558C2D91}"/>
          </ac:spMkLst>
        </pc:spChg>
        <pc:spChg chg="mod">
          <ac:chgData name="Marília Melo Favalesso" userId="748e014a72d91fa1" providerId="LiveId" clId="{81D16DBA-EABF-4C3B-8F2C-463DAB9F2644}" dt="2023-02-04T17:15:57.933" v="4" actId="164"/>
          <ac:spMkLst>
            <pc:docMk/>
            <pc:sldMk cId="875810823" sldId="272"/>
            <ac:spMk id="152" creationId="{3F84A0EA-CAA2-46B5-8F73-8A7282E7E22D}"/>
          </ac:spMkLst>
        </pc:spChg>
        <pc:spChg chg="mod">
          <ac:chgData name="Marília Melo Favalesso" userId="748e014a72d91fa1" providerId="LiveId" clId="{81D16DBA-EABF-4C3B-8F2C-463DAB9F2644}" dt="2023-02-04T17:15:57.933" v="4" actId="164"/>
          <ac:spMkLst>
            <pc:docMk/>
            <pc:sldMk cId="875810823" sldId="272"/>
            <ac:spMk id="153" creationId="{67322584-7E76-4094-B74E-BA4659FCA8AA}"/>
          </ac:spMkLst>
        </pc:spChg>
        <pc:spChg chg="mod">
          <ac:chgData name="Marília Melo Favalesso" userId="748e014a72d91fa1" providerId="LiveId" clId="{81D16DBA-EABF-4C3B-8F2C-463DAB9F2644}" dt="2023-02-04T17:15:57.933" v="4" actId="164"/>
          <ac:spMkLst>
            <pc:docMk/>
            <pc:sldMk cId="875810823" sldId="272"/>
            <ac:spMk id="154" creationId="{DAF6EAD2-7A43-42A7-8655-E5D7CC633F54}"/>
          </ac:spMkLst>
        </pc:spChg>
        <pc:spChg chg="mod">
          <ac:chgData name="Marília Melo Favalesso" userId="748e014a72d91fa1" providerId="LiveId" clId="{81D16DBA-EABF-4C3B-8F2C-463DAB9F2644}" dt="2023-02-04T17:15:57.933" v="4" actId="164"/>
          <ac:spMkLst>
            <pc:docMk/>
            <pc:sldMk cId="875810823" sldId="272"/>
            <ac:spMk id="155" creationId="{81815208-F54A-4AE6-90E2-2B870881D6E6}"/>
          </ac:spMkLst>
        </pc:spChg>
        <pc:spChg chg="mod">
          <ac:chgData name="Marília Melo Favalesso" userId="748e014a72d91fa1" providerId="LiveId" clId="{81D16DBA-EABF-4C3B-8F2C-463DAB9F2644}" dt="2023-02-04T17:15:57.933" v="4" actId="164"/>
          <ac:spMkLst>
            <pc:docMk/>
            <pc:sldMk cId="875810823" sldId="272"/>
            <ac:spMk id="156" creationId="{E654B9D1-0A9A-472C-A8EB-247130F50F8D}"/>
          </ac:spMkLst>
        </pc:spChg>
        <pc:spChg chg="mod">
          <ac:chgData name="Marília Melo Favalesso" userId="748e014a72d91fa1" providerId="LiveId" clId="{81D16DBA-EABF-4C3B-8F2C-463DAB9F2644}" dt="2023-02-04T17:15:57.933" v="4" actId="164"/>
          <ac:spMkLst>
            <pc:docMk/>
            <pc:sldMk cId="875810823" sldId="272"/>
            <ac:spMk id="157" creationId="{F327D050-2A90-4968-9839-21BCC6A53EF4}"/>
          </ac:spMkLst>
        </pc:spChg>
        <pc:spChg chg="mod">
          <ac:chgData name="Marília Melo Favalesso" userId="748e014a72d91fa1" providerId="LiveId" clId="{81D16DBA-EABF-4C3B-8F2C-463DAB9F2644}" dt="2023-02-04T17:15:57.933" v="4" actId="164"/>
          <ac:spMkLst>
            <pc:docMk/>
            <pc:sldMk cId="875810823" sldId="272"/>
            <ac:spMk id="158" creationId="{9BC12935-E215-4656-AA75-5BF02034802E}"/>
          </ac:spMkLst>
        </pc:spChg>
        <pc:spChg chg="mod">
          <ac:chgData name="Marília Melo Favalesso" userId="748e014a72d91fa1" providerId="LiveId" clId="{81D16DBA-EABF-4C3B-8F2C-463DAB9F2644}" dt="2023-02-04T17:15:57.933" v="4" actId="164"/>
          <ac:spMkLst>
            <pc:docMk/>
            <pc:sldMk cId="875810823" sldId="272"/>
            <ac:spMk id="159" creationId="{4506EB8B-1416-4001-8EF1-F5BE1B47DF19}"/>
          </ac:spMkLst>
        </pc:spChg>
        <pc:spChg chg="mod">
          <ac:chgData name="Marília Melo Favalesso" userId="748e014a72d91fa1" providerId="LiveId" clId="{81D16DBA-EABF-4C3B-8F2C-463DAB9F2644}" dt="2023-02-04T17:15:57.933" v="4" actId="164"/>
          <ac:spMkLst>
            <pc:docMk/>
            <pc:sldMk cId="875810823" sldId="272"/>
            <ac:spMk id="160" creationId="{D722671C-3937-4B23-958A-874F060A87CF}"/>
          </ac:spMkLst>
        </pc:spChg>
        <pc:spChg chg="mod">
          <ac:chgData name="Marília Melo Favalesso" userId="748e014a72d91fa1" providerId="LiveId" clId="{81D16DBA-EABF-4C3B-8F2C-463DAB9F2644}" dt="2023-02-04T17:15:57.933" v="4" actId="164"/>
          <ac:spMkLst>
            <pc:docMk/>
            <pc:sldMk cId="875810823" sldId="272"/>
            <ac:spMk id="161" creationId="{EB554BCF-7CCC-46E6-8C40-EF762B7511FD}"/>
          </ac:spMkLst>
        </pc:spChg>
        <pc:spChg chg="mod">
          <ac:chgData name="Marília Melo Favalesso" userId="748e014a72d91fa1" providerId="LiveId" clId="{81D16DBA-EABF-4C3B-8F2C-463DAB9F2644}" dt="2023-02-04T17:15:57.933" v="4" actId="164"/>
          <ac:spMkLst>
            <pc:docMk/>
            <pc:sldMk cId="875810823" sldId="272"/>
            <ac:spMk id="162" creationId="{9D2C0D99-B1ED-41BD-A44D-1E085E73ED77}"/>
          </ac:spMkLst>
        </pc:spChg>
        <pc:spChg chg="mod">
          <ac:chgData name="Marília Melo Favalesso" userId="748e014a72d91fa1" providerId="LiveId" clId="{81D16DBA-EABF-4C3B-8F2C-463DAB9F2644}" dt="2023-02-04T17:15:57.933" v="4" actId="164"/>
          <ac:spMkLst>
            <pc:docMk/>
            <pc:sldMk cId="875810823" sldId="272"/>
            <ac:spMk id="163" creationId="{C1558E8C-D5BE-43AB-B07D-47DCF686FF6A}"/>
          </ac:spMkLst>
        </pc:spChg>
        <pc:spChg chg="mod">
          <ac:chgData name="Marília Melo Favalesso" userId="748e014a72d91fa1" providerId="LiveId" clId="{81D16DBA-EABF-4C3B-8F2C-463DAB9F2644}" dt="2023-02-04T17:15:57.933" v="4" actId="164"/>
          <ac:spMkLst>
            <pc:docMk/>
            <pc:sldMk cId="875810823" sldId="272"/>
            <ac:spMk id="164" creationId="{6D94617A-333E-4935-B5F2-94AFC8B8AC00}"/>
          </ac:spMkLst>
        </pc:spChg>
        <pc:spChg chg="mod">
          <ac:chgData name="Marília Melo Favalesso" userId="748e014a72d91fa1" providerId="LiveId" clId="{81D16DBA-EABF-4C3B-8F2C-463DAB9F2644}" dt="2023-02-04T17:15:57.933" v="4" actId="164"/>
          <ac:spMkLst>
            <pc:docMk/>
            <pc:sldMk cId="875810823" sldId="272"/>
            <ac:spMk id="165" creationId="{84EFE362-0341-4546-AD42-3FA78ACEBBAD}"/>
          </ac:spMkLst>
        </pc:spChg>
        <pc:spChg chg="mod">
          <ac:chgData name="Marília Melo Favalesso" userId="748e014a72d91fa1" providerId="LiveId" clId="{81D16DBA-EABF-4C3B-8F2C-463DAB9F2644}" dt="2023-02-04T17:15:57.933" v="4" actId="164"/>
          <ac:spMkLst>
            <pc:docMk/>
            <pc:sldMk cId="875810823" sldId="272"/>
            <ac:spMk id="166" creationId="{1874794B-43E3-43FA-87EE-0ED0913FE436}"/>
          </ac:spMkLst>
        </pc:spChg>
        <pc:spChg chg="mod">
          <ac:chgData name="Marília Melo Favalesso" userId="748e014a72d91fa1" providerId="LiveId" clId="{81D16DBA-EABF-4C3B-8F2C-463DAB9F2644}" dt="2023-02-04T17:15:57.933" v="4" actId="164"/>
          <ac:spMkLst>
            <pc:docMk/>
            <pc:sldMk cId="875810823" sldId="272"/>
            <ac:spMk id="167" creationId="{4D1F2873-72EA-46A5-95EE-72FD47E15254}"/>
          </ac:spMkLst>
        </pc:spChg>
        <pc:spChg chg="mod">
          <ac:chgData name="Marília Melo Favalesso" userId="748e014a72d91fa1" providerId="LiveId" clId="{81D16DBA-EABF-4C3B-8F2C-463DAB9F2644}" dt="2023-02-04T17:15:57.933" v="4" actId="164"/>
          <ac:spMkLst>
            <pc:docMk/>
            <pc:sldMk cId="875810823" sldId="272"/>
            <ac:spMk id="168" creationId="{BB3C8FBA-4B3C-49AF-B8A1-1F74215E9307}"/>
          </ac:spMkLst>
        </pc:spChg>
        <pc:spChg chg="mod">
          <ac:chgData name="Marília Melo Favalesso" userId="748e014a72d91fa1" providerId="LiveId" clId="{81D16DBA-EABF-4C3B-8F2C-463DAB9F2644}" dt="2023-02-04T17:16:11.330" v="8" actId="313"/>
          <ac:spMkLst>
            <pc:docMk/>
            <pc:sldMk cId="875810823" sldId="272"/>
            <ac:spMk id="169" creationId="{CBB1C06E-3748-45B4-A216-D270396F6312}"/>
          </ac:spMkLst>
        </pc:spChg>
        <pc:spChg chg="mod">
          <ac:chgData name="Marília Melo Favalesso" userId="748e014a72d91fa1" providerId="LiveId" clId="{81D16DBA-EABF-4C3B-8F2C-463DAB9F2644}" dt="2023-02-04T17:15:47.738" v="3" actId="1076"/>
          <ac:spMkLst>
            <pc:docMk/>
            <pc:sldMk cId="875810823" sldId="272"/>
            <ac:spMk id="170" creationId="{ABE4601E-0E8B-4E5B-8F2E-73D06A381ED6}"/>
          </ac:spMkLst>
        </pc:spChg>
        <pc:spChg chg="add del">
          <ac:chgData name="Marília Melo Favalesso" userId="748e014a72d91fa1" providerId="LiveId" clId="{81D16DBA-EABF-4C3B-8F2C-463DAB9F2644}" dt="2023-02-04T17:16:31.523" v="17" actId="478"/>
          <ac:spMkLst>
            <pc:docMk/>
            <pc:sldMk cId="875810823" sldId="272"/>
            <ac:spMk id="172" creationId="{FAFB82FB-6051-44DD-B776-5ED5EF0EF134}"/>
          </ac:spMkLst>
        </pc:spChg>
        <pc:grpChg chg="add mod">
          <ac:chgData name="Marília Melo Favalesso" userId="748e014a72d91fa1" providerId="LiveId" clId="{81D16DBA-EABF-4C3B-8F2C-463DAB9F2644}" dt="2023-02-04T17:16:02.189" v="5" actId="1076"/>
          <ac:grpSpMkLst>
            <pc:docMk/>
            <pc:sldMk cId="875810823" sldId="272"/>
            <ac:grpSpMk id="2" creationId="{E06970D9-A214-393F-1312-0E738DFFF7FF}"/>
          </ac:grpSpMkLst>
        </pc:grpChg>
        <pc:cxnChg chg="mod">
          <ac:chgData name="Marília Melo Favalesso" userId="748e014a72d91fa1" providerId="LiveId" clId="{81D16DBA-EABF-4C3B-8F2C-463DAB9F2644}" dt="2023-02-04T17:17:27.044" v="45" actId="1076"/>
          <ac:cxnSpMkLst>
            <pc:docMk/>
            <pc:sldMk cId="875810823" sldId="272"/>
            <ac:cxnSpMk id="124" creationId="{DBC5689F-6E40-4915-B19F-21F6A0850ADC}"/>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D4CD761D-54A7-43E8-BF93-7D01FF5A463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Espaço Reservado para Data 2">
            <a:extLst>
              <a:ext uri="{FF2B5EF4-FFF2-40B4-BE49-F238E27FC236}">
                <a16:creationId xmlns:a16="http://schemas.microsoft.com/office/drawing/2014/main" id="{1D931B38-1202-49D8-85EE-0585E69B35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ECBBE2-83B8-4171-88AF-F4DFEC28533C}" type="datetimeFigureOut">
              <a:rPr lang="es-AR" smtClean="0"/>
              <a:t>4/2/2023</a:t>
            </a:fld>
            <a:endParaRPr lang="es-AR"/>
          </a:p>
        </p:txBody>
      </p:sp>
      <p:sp>
        <p:nvSpPr>
          <p:cNvPr id="4" name="Espaço Reservado para Rodapé 3">
            <a:extLst>
              <a:ext uri="{FF2B5EF4-FFF2-40B4-BE49-F238E27FC236}">
                <a16:creationId xmlns:a16="http://schemas.microsoft.com/office/drawing/2014/main" id="{74D0182B-AFBA-4AE3-9A47-58629E757C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5" name="Espaço Reservado para Número de Slide 4">
            <a:extLst>
              <a:ext uri="{FF2B5EF4-FFF2-40B4-BE49-F238E27FC236}">
                <a16:creationId xmlns:a16="http://schemas.microsoft.com/office/drawing/2014/main" id="{81A2F76A-F5C8-48E0-9C8E-CBF1BF07ACB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BCF5A3-55AD-4460-8A15-C587CFBDC8A6}" type="slidenum">
              <a:rPr lang="es-AR" smtClean="0"/>
              <a:t>‹nº›</a:t>
            </a:fld>
            <a:endParaRPr lang="es-AR"/>
          </a:p>
        </p:txBody>
      </p:sp>
    </p:spTree>
    <p:extLst>
      <p:ext uri="{BB962C8B-B14F-4D97-AF65-F5344CB8AC3E}">
        <p14:creationId xmlns:p14="http://schemas.microsoft.com/office/powerpoint/2010/main" val="29466378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4A2353-0FF5-4E9D-A726-013646F98A85}" type="datetimeFigureOut">
              <a:rPr lang="pt-BR" smtClean="0"/>
              <a:t>04/02/2023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D92CF-4661-4418-80CD-32785573A86E}" type="slidenum">
              <a:rPr lang="pt-BR" smtClean="0"/>
              <a:t>‹nº›</a:t>
            </a:fld>
            <a:endParaRPr lang="pt-BR"/>
          </a:p>
        </p:txBody>
      </p:sp>
    </p:spTree>
    <p:extLst>
      <p:ext uri="{BB962C8B-B14F-4D97-AF65-F5344CB8AC3E}">
        <p14:creationId xmlns:p14="http://schemas.microsoft.com/office/powerpoint/2010/main" val="2112203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Buenas tardes a todos.</a:t>
            </a:r>
          </a:p>
          <a:p>
            <a:endParaRPr lang="pt-BR" dirty="0"/>
          </a:p>
          <a:p>
            <a:r>
              <a:rPr lang="es-ES" sz="1200" b="0" i="0" kern="1200" dirty="0">
                <a:solidFill>
                  <a:schemeClr val="tx1"/>
                </a:solidFill>
                <a:effectLst/>
                <a:latin typeface="+mn-lt"/>
                <a:ea typeface="+mn-ea"/>
                <a:cs typeface="+mn-cs"/>
              </a:rPr>
              <a:t>Mi nombre es Marília Melo Favalesso, soy bióloga egresada de la Universidad Federal de Paraná, en </a:t>
            </a:r>
            <a:r>
              <a:rPr lang="es-ES" sz="1200" b="0" i="0" kern="1200" dirty="0" err="1">
                <a:solidFill>
                  <a:schemeClr val="tx1"/>
                </a:solidFill>
                <a:effectLst/>
                <a:latin typeface="+mn-lt"/>
                <a:ea typeface="+mn-ea"/>
                <a:cs typeface="+mn-cs"/>
              </a:rPr>
              <a:t>Brazil</a:t>
            </a:r>
            <a:r>
              <a:rPr lang="es-ES" sz="1200" b="0" i="0" kern="1200" dirty="0">
                <a:solidFill>
                  <a:schemeClr val="tx1"/>
                </a:solidFill>
                <a:effectLst/>
                <a:latin typeface="+mn-lt"/>
                <a:ea typeface="+mn-ea"/>
                <a:cs typeface="+mn-cs"/>
              </a:rPr>
              <a:t>, y hoy voy a presentarles mi proyecto de doctorado que lo iré a desarrollar en Argentina en el marco de una Beca Doctoral del CONICET para latinoamericanos, así como también algunos resultados preliminares ya obtenidos</a:t>
            </a:r>
            <a:endParaRPr lang="es-ES" dirty="0"/>
          </a:p>
          <a:p>
            <a:r>
              <a:rPr lang="es-ES" dirty="0"/>
              <a:t>El título de mi proyecto es “Mapa de riesgo y probabilidad de ocurrencia de </a:t>
            </a:r>
            <a:r>
              <a:rPr lang="es-ES" dirty="0" err="1"/>
              <a:t>Lonomia</a:t>
            </a:r>
            <a:r>
              <a:rPr lang="es-ES" dirty="0"/>
              <a:t> </a:t>
            </a:r>
            <a:r>
              <a:rPr lang="es-ES" dirty="0" err="1"/>
              <a:t>obliqua</a:t>
            </a:r>
            <a:r>
              <a:rPr lang="es-ES" dirty="0"/>
              <a:t> y </a:t>
            </a:r>
            <a:r>
              <a:rPr lang="es-ES" dirty="0" err="1"/>
              <a:t>Lonomia</a:t>
            </a:r>
            <a:r>
              <a:rPr lang="es-ES" dirty="0"/>
              <a:t> </a:t>
            </a:r>
            <a:r>
              <a:rPr lang="es-ES" dirty="0" err="1"/>
              <a:t>achelous</a:t>
            </a:r>
            <a:r>
              <a:rPr lang="es-ES" dirty="0"/>
              <a:t> (</a:t>
            </a:r>
            <a:r>
              <a:rPr lang="es-ES" dirty="0" err="1"/>
              <a:t>Saturniidae</a:t>
            </a:r>
            <a:r>
              <a:rPr lang="es-ES" dirty="0"/>
              <a:t>) en Sudamérica mediante la evaluación de nicho ecológico.</a:t>
            </a:r>
          </a:p>
          <a:p>
            <a:endParaRPr lang="es-ES" dirty="0"/>
          </a:p>
          <a:p>
            <a:r>
              <a:rPr lang="es-ES" dirty="0"/>
              <a:t>Mi directora de beca </a:t>
            </a:r>
            <a:r>
              <a:rPr lang="es-ES" dirty="0" err="1"/>
              <a:t>és</a:t>
            </a:r>
            <a:r>
              <a:rPr lang="es-ES" dirty="0"/>
              <a:t> la doctora </a:t>
            </a:r>
            <a:r>
              <a:rPr lang="es-ES" dirty="0" err="1"/>
              <a:t>Maria</a:t>
            </a:r>
            <a:r>
              <a:rPr lang="es-ES" dirty="0"/>
              <a:t> Elisa </a:t>
            </a:r>
            <a:r>
              <a:rPr lang="es-ES" dirty="0" err="1"/>
              <a:t>Peichoto</a:t>
            </a:r>
            <a:r>
              <a:rPr lang="es-ES" dirty="0"/>
              <a:t>, y mi </a:t>
            </a:r>
            <a:r>
              <a:rPr lang="es-ES" dirty="0" err="1"/>
              <a:t>co</a:t>
            </a:r>
            <a:r>
              <a:rPr lang="es-ES" dirty="0"/>
              <a:t>-directora es la doctora Ana </a:t>
            </a:r>
            <a:r>
              <a:rPr lang="es-ES" dirty="0" err="1"/>
              <a:t>Tereza</a:t>
            </a:r>
            <a:r>
              <a:rPr lang="es-ES" dirty="0"/>
              <a:t> </a:t>
            </a:r>
            <a:r>
              <a:rPr lang="es-ES" dirty="0" err="1"/>
              <a:t>Bittencourtt</a:t>
            </a:r>
            <a:r>
              <a:rPr lang="es-ES" dirty="0"/>
              <a:t> Guimarães.</a:t>
            </a:r>
          </a:p>
          <a:p>
            <a:endParaRPr lang="es-ES" dirty="0"/>
          </a:p>
          <a:p>
            <a:endParaRPr lang="pt-B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1</a:t>
            </a:fld>
            <a:endParaRPr lang="pt-BR"/>
          </a:p>
        </p:txBody>
      </p:sp>
    </p:spTree>
    <p:extLst>
      <p:ext uri="{BB962C8B-B14F-4D97-AF65-F5344CB8AC3E}">
        <p14:creationId xmlns:p14="http://schemas.microsoft.com/office/powerpoint/2010/main" val="38310380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Por lo tanto, el conocimiento sobre áreas de riesgo de accidentes con la especie es de suma importancia para los agentes del área de la salud, para que éstos puedan </a:t>
            </a:r>
            <a:r>
              <a:rPr lang="es-ES" sz="1200" kern="1200" dirty="0" err="1">
                <a:solidFill>
                  <a:schemeClr val="tx1"/>
                </a:solidFill>
                <a:effectLst/>
                <a:latin typeface="+mn-lt"/>
                <a:ea typeface="+mn-ea"/>
                <a:cs typeface="+mn-cs"/>
              </a:rPr>
              <a:t>recepcionar</a:t>
            </a:r>
            <a:r>
              <a:rPr lang="es-ES" sz="1200" kern="1200" dirty="0">
                <a:solidFill>
                  <a:schemeClr val="tx1"/>
                </a:solidFill>
                <a:effectLst/>
                <a:latin typeface="+mn-lt"/>
                <a:ea typeface="+mn-ea"/>
                <a:cs typeface="+mn-cs"/>
              </a:rPr>
              <a:t> a los enfermos, identificando los síntomas en función de la determinación del área de riesgo y, así, administrar el suero </a:t>
            </a:r>
            <a:r>
              <a:rPr lang="es-ES" sz="1200" kern="1200" dirty="0" err="1">
                <a:solidFill>
                  <a:schemeClr val="tx1"/>
                </a:solidFill>
                <a:effectLst/>
                <a:latin typeface="+mn-lt"/>
                <a:ea typeface="+mn-ea"/>
                <a:cs typeface="+mn-cs"/>
              </a:rPr>
              <a:t>antilonómico</a:t>
            </a:r>
            <a:r>
              <a:rPr lang="es-ES" sz="1200" kern="1200" dirty="0">
                <a:solidFill>
                  <a:schemeClr val="tx1"/>
                </a:solidFill>
                <a:effectLst/>
                <a:latin typeface="+mn-lt"/>
                <a:ea typeface="+mn-ea"/>
                <a:cs typeface="+mn-cs"/>
              </a:rPr>
              <a:t> a los pacientes.</a:t>
            </a:r>
            <a:endParaRPr lang="pt-B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10</a:t>
            </a:fld>
            <a:endParaRPr lang="pt-BR"/>
          </a:p>
        </p:txBody>
      </p:sp>
    </p:spTree>
    <p:extLst>
      <p:ext uri="{BB962C8B-B14F-4D97-AF65-F5344CB8AC3E}">
        <p14:creationId xmlns:p14="http://schemas.microsoft.com/office/powerpoint/2010/main" val="2415621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Sin embargo, saber solamente las áreas de ocurrencia de esas especies en América del Sur no garantiza saber la distribución de éstas en toda la extensión geográfica de este continente.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este contexto, herramientas de modelado de nicho y distribución de especies pueden ayudar a encontrar áreas de riesgo de accidentes con estas especies en América del Sur.</a:t>
            </a:r>
            <a:endParaRPr lang="pt-B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11</a:t>
            </a:fld>
            <a:endParaRPr lang="pt-BR"/>
          </a:p>
        </p:txBody>
      </p:sp>
    </p:spTree>
    <p:extLst>
      <p:ext uri="{BB962C8B-B14F-4D97-AF65-F5344CB8AC3E}">
        <p14:creationId xmlns:p14="http://schemas.microsoft.com/office/powerpoint/2010/main" val="1712773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12</a:t>
            </a:fld>
            <a:endParaRPr lang="pt-BR"/>
          </a:p>
        </p:txBody>
      </p:sp>
    </p:spTree>
    <p:extLst>
      <p:ext uri="{BB962C8B-B14F-4D97-AF65-F5344CB8AC3E}">
        <p14:creationId xmlns:p14="http://schemas.microsoft.com/office/powerpoint/2010/main" val="2185875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Lo que el modelado de nicho hace es utilizar puntos conocidos de la especie en el espacio geográfico para recoger informaciones sobre las informaciones ambientales de la especie y, con la aplicación de algoritmos matemáticos, crear un modelo de nicho a ser aplicado en una extensión geográfica predeterminada.</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13</a:t>
            </a:fld>
            <a:endParaRPr lang="pt-BR"/>
          </a:p>
        </p:txBody>
      </p:sp>
    </p:spTree>
    <p:extLst>
      <p:ext uri="{BB962C8B-B14F-4D97-AF65-F5344CB8AC3E}">
        <p14:creationId xmlns:p14="http://schemas.microsoft.com/office/powerpoint/2010/main" val="870548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Así, los objetivos de mi trabajo </a:t>
            </a:r>
            <a:r>
              <a:rPr lang="es-ES" dirty="0" err="1"/>
              <a:t>és</a:t>
            </a:r>
            <a:r>
              <a:rPr lang="es-ES" dirty="0"/>
              <a:t> de contribuir con el </a:t>
            </a:r>
            <a:r>
              <a:rPr lang="es-ES" dirty="0" err="1"/>
              <a:t>conocimento</a:t>
            </a:r>
            <a:r>
              <a:rPr lang="es-ES" dirty="0"/>
              <a:t> sobre la distribución y característica ecológicas de las dos especies de mayor importancia sanitaria en América del Sur, </a:t>
            </a:r>
            <a:r>
              <a:rPr lang="es-ES" dirty="0" err="1"/>
              <a:t>Lonomia</a:t>
            </a:r>
            <a:r>
              <a:rPr lang="es-ES" dirty="0"/>
              <a:t> </a:t>
            </a:r>
            <a:r>
              <a:rPr lang="es-ES" dirty="0" err="1"/>
              <a:t>obliqua</a:t>
            </a:r>
            <a:r>
              <a:rPr lang="es-ES" dirty="0"/>
              <a:t> y </a:t>
            </a:r>
            <a:r>
              <a:rPr lang="es-ES" dirty="0" err="1"/>
              <a:t>Lonomia</a:t>
            </a:r>
            <a:r>
              <a:rPr lang="es-ES" dirty="0"/>
              <a:t> </a:t>
            </a:r>
            <a:r>
              <a:rPr lang="es-ES" dirty="0" err="1"/>
              <a:t>achelous</a:t>
            </a:r>
            <a:r>
              <a:rPr lang="es-ES" dirty="0"/>
              <a:t>, para asó poder colaborar con el diseño de estrategias de prevención de accidentes, así como también garantizar el suministro adecuado del </a:t>
            </a:r>
            <a:r>
              <a:rPr lang="es-ES" dirty="0" err="1"/>
              <a:t>antiveneno</a:t>
            </a:r>
            <a:r>
              <a:rPr lang="es-ES" dirty="0"/>
              <a:t> en países y regiones en donde pueda presentarse el accidente </a:t>
            </a:r>
            <a:r>
              <a:rPr lang="es-ES" dirty="0" err="1"/>
              <a:t>lonómico</a:t>
            </a:r>
            <a:r>
              <a:rPr lang="es-ES" dirty="0"/>
              <a:t>.</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14</a:t>
            </a:fld>
            <a:endParaRPr lang="pt-BR"/>
          </a:p>
        </p:txBody>
      </p:sp>
    </p:spTree>
    <p:extLst>
      <p:ext uri="{BB962C8B-B14F-4D97-AF65-F5344CB8AC3E}">
        <p14:creationId xmlns:p14="http://schemas.microsoft.com/office/powerpoint/2010/main" val="3440233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Las </a:t>
            </a:r>
            <a:r>
              <a:rPr lang="es-ES" dirty="0" err="1"/>
              <a:t>hipotesis</a:t>
            </a:r>
            <a:r>
              <a:rPr lang="es-ES" dirty="0"/>
              <a:t> de mi trabajo son…</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15</a:t>
            </a:fld>
            <a:endParaRPr lang="pt-BR"/>
          </a:p>
        </p:txBody>
      </p:sp>
    </p:spTree>
    <p:extLst>
      <p:ext uri="{BB962C8B-B14F-4D97-AF65-F5344CB8AC3E}">
        <p14:creationId xmlns:p14="http://schemas.microsoft.com/office/powerpoint/2010/main" val="1764564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AR" dirty="0"/>
              <a:t>La metodología consistirá en ...</a:t>
            </a:r>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16</a:t>
            </a:fld>
            <a:endParaRPr lang="pt-BR"/>
          </a:p>
        </p:txBody>
      </p:sp>
    </p:spTree>
    <p:extLst>
      <p:ext uri="{BB962C8B-B14F-4D97-AF65-F5344CB8AC3E}">
        <p14:creationId xmlns:p14="http://schemas.microsoft.com/office/powerpoint/2010/main" val="6128779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 partir de aquí voy a mostrar los resultados previos obtenidos hasta el momento. Estos resultados presentan dos objetivos:</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17</a:t>
            </a:fld>
            <a:endParaRPr lang="pt-BR"/>
          </a:p>
        </p:txBody>
      </p:sp>
    </p:spTree>
    <p:extLst>
      <p:ext uri="{BB962C8B-B14F-4D97-AF65-F5344CB8AC3E}">
        <p14:creationId xmlns:p14="http://schemas.microsoft.com/office/powerpoint/2010/main" val="4132073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He logrado realizar el levantamiento de puntos de ocurrencia de </a:t>
            </a:r>
            <a:r>
              <a:rPr lang="es-ES" dirty="0" err="1"/>
              <a:t>Lonomía</a:t>
            </a:r>
            <a:r>
              <a:rPr lang="es-ES" dirty="0"/>
              <a:t> oblicua en bancos de datos on-line, literatura científica y museos entomológicos.</a:t>
            </a:r>
          </a:p>
          <a:p>
            <a:endParaRPr lang="es-ES" dirty="0"/>
          </a:p>
          <a:p>
            <a:r>
              <a:rPr lang="es-ES" dirty="0"/>
              <a:t>En total son 99 puntos georreferenciados para la especie, pero con puntos repetidos. En función de la repetición, los puntos fueron enrarecidos en 5 km², totalizando 38 puntos.</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18</a:t>
            </a:fld>
            <a:endParaRPr lang="pt-BR"/>
          </a:p>
        </p:txBody>
      </p:sp>
    </p:spTree>
    <p:extLst>
      <p:ext uri="{BB962C8B-B14F-4D97-AF65-F5344CB8AC3E}">
        <p14:creationId xmlns:p14="http://schemas.microsoft.com/office/powerpoint/2010/main" val="1762468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Também realizei amostragem de dados ambientais a partir do </a:t>
            </a:r>
            <a:r>
              <a:rPr lang="pt-BR" dirty="0" err="1"/>
              <a:t>Wordclim</a:t>
            </a:r>
            <a:r>
              <a:rPr lang="pt-BR" dirty="0"/>
              <a:t> e da base de dados de solos "</a:t>
            </a:r>
            <a:r>
              <a:rPr lang="pt-BR" dirty="0" err="1"/>
              <a:t>soilgrids</a:t>
            </a:r>
            <a:r>
              <a:rPr lang="pt-BR" dirty="0"/>
              <a:t>".</a:t>
            </a:r>
          </a:p>
          <a:p>
            <a:endParaRPr lang="pt-BR" dirty="0"/>
          </a:p>
          <a:p>
            <a:r>
              <a:rPr lang="pt-BR" dirty="0"/>
              <a:t>No </a:t>
            </a:r>
            <a:r>
              <a:rPr lang="pt-BR" dirty="0" err="1"/>
              <a:t>wordclim</a:t>
            </a:r>
            <a:r>
              <a:rPr lang="pt-BR" dirty="0"/>
              <a:t> eu obtive variáveis relacionadas a temperatura e precipitação, e também valores de radiação solar.</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19</a:t>
            </a:fld>
            <a:endParaRPr lang="pt-BR"/>
          </a:p>
        </p:txBody>
      </p:sp>
    </p:spTree>
    <p:extLst>
      <p:ext uri="{BB962C8B-B14F-4D97-AF65-F5344CB8AC3E}">
        <p14:creationId xmlns:p14="http://schemas.microsoft.com/office/powerpoint/2010/main" val="900586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Bién</a:t>
            </a:r>
            <a:r>
              <a:rPr lang="pt-BR" dirty="0"/>
              <a:t>, </a:t>
            </a:r>
            <a:r>
              <a:rPr lang="pt-BR" dirty="0" err="1"/>
              <a:t>la</a:t>
            </a:r>
            <a:r>
              <a:rPr lang="pt-BR" dirty="0"/>
              <a:t> </a:t>
            </a:r>
            <a:r>
              <a:rPr lang="pt-BR" dirty="0" err="1"/>
              <a:t>orden</a:t>
            </a:r>
            <a:r>
              <a:rPr lang="pt-BR" dirty="0"/>
              <a:t> </a:t>
            </a:r>
            <a:r>
              <a:rPr lang="pt-BR" dirty="0" err="1"/>
              <a:t>Lepidopera</a:t>
            </a:r>
            <a:r>
              <a:rPr lang="pt-BR" dirty="0"/>
              <a:t> </a:t>
            </a:r>
            <a:r>
              <a:rPr lang="pt-BR" dirty="0" err="1"/>
              <a:t>constituye</a:t>
            </a:r>
            <a:r>
              <a:rPr lang="pt-BR" dirty="0"/>
              <a:t> una de </a:t>
            </a:r>
            <a:r>
              <a:rPr lang="pt-BR" dirty="0" err="1"/>
              <a:t>las</a:t>
            </a:r>
            <a:r>
              <a:rPr lang="pt-BR" dirty="0"/>
              <a:t> </a:t>
            </a:r>
            <a:r>
              <a:rPr lang="pt-BR" dirty="0" err="1"/>
              <a:t>mayores</a:t>
            </a:r>
            <a:r>
              <a:rPr lang="pt-BR" dirty="0"/>
              <a:t> </a:t>
            </a:r>
            <a:r>
              <a:rPr lang="pt-BR" dirty="0" err="1"/>
              <a:t>órdenes</a:t>
            </a:r>
            <a:r>
              <a:rPr lang="pt-BR" dirty="0"/>
              <a:t> de </a:t>
            </a:r>
            <a:r>
              <a:rPr lang="pt-BR" dirty="0" err="1"/>
              <a:t>insectos</a:t>
            </a:r>
            <a:r>
              <a:rPr lang="pt-BR" dirty="0"/>
              <a:t> </a:t>
            </a:r>
            <a:r>
              <a:rPr lang="pt-BR" dirty="0" err="1"/>
              <a:t>conocidos</a:t>
            </a:r>
            <a:r>
              <a:rPr lang="pt-BR" dirty="0"/>
              <a:t>, </a:t>
            </a:r>
            <a:r>
              <a:rPr lang="pt-BR" dirty="0" err="1"/>
              <a:t>con</a:t>
            </a:r>
            <a:r>
              <a:rPr lang="pt-BR" dirty="0"/>
              <a:t> cerca de 500 mil espécies en todo </a:t>
            </a:r>
            <a:r>
              <a:rPr lang="pt-BR" dirty="0" err="1"/>
              <a:t>el</a:t>
            </a:r>
            <a:r>
              <a:rPr lang="pt-BR" dirty="0"/>
              <a:t> mundo y aproximadamente 52 mil en </a:t>
            </a:r>
            <a:r>
              <a:rPr lang="pt-BR" dirty="0" err="1"/>
              <a:t>la</a:t>
            </a:r>
            <a:r>
              <a:rPr lang="pt-BR" dirty="0"/>
              <a:t> </a:t>
            </a:r>
            <a:r>
              <a:rPr lang="pt-BR" dirty="0" err="1"/>
              <a:t>région</a:t>
            </a:r>
            <a:r>
              <a:rPr lang="pt-BR" dirty="0"/>
              <a:t> neotropical. </a:t>
            </a:r>
            <a:r>
              <a:rPr lang="es-ES" dirty="0"/>
              <a:t>La orden abarca los insectos conocidos como mariposas.</a:t>
            </a:r>
          </a:p>
          <a:p>
            <a:endParaRPr lang="es-ES" dirty="0"/>
          </a:p>
          <a:p>
            <a:r>
              <a:rPr lang="es-ES" dirty="0"/>
              <a:t>La importancia de los integrantes del orden </a:t>
            </a:r>
            <a:r>
              <a:rPr lang="es-ES" dirty="0" err="1"/>
              <a:t>Lepidoptera</a:t>
            </a:r>
            <a:r>
              <a:rPr lang="es-ES" dirty="0"/>
              <a:t> está relacionada tanto a sus beneficios ambientales como a las nocividades causadas por sus especies. Para el primer aspecto tenemos especies prestando servicios ambientales, como polinización y control biológico, y, para el segundo caso, tenemos especies consideradas como plagas agrícolas o nocivas para la salud.</a:t>
            </a:r>
          </a:p>
          <a:p>
            <a:endParaRPr lang="es-ES" dirty="0"/>
          </a:p>
          <a:p>
            <a:r>
              <a:rPr lang="es-ES" dirty="0"/>
              <a:t>Los lepidópteros de importancia médica representan una pequeña parcela de especies en comparación con el general. </a:t>
            </a:r>
          </a:p>
          <a:p>
            <a:endParaRPr lang="es-ES" dirty="0"/>
          </a:p>
          <a:p>
            <a:r>
              <a:rPr lang="es-ES" dirty="0"/>
              <a:t>Entre los accidentes con lepidópteros, aquellos causados ​​por el contacto con las formas larvaria de estos animales (también llamados orugas urticantes) son los más frecuentes, principalmente por los eventuales síntomas que pueden llevar al enfermo a muerte.</a:t>
            </a:r>
          </a:p>
          <a:p>
            <a:endParaRPr lang="es-ES" dirty="0"/>
          </a:p>
          <a:p>
            <a:r>
              <a:rPr lang="es-ES" dirty="0"/>
              <a:t>Entre los lepidópteros de importancia médica que ocurren en Sudamérica, se destacan las mariposas </a:t>
            </a:r>
            <a:r>
              <a:rPr lang="es-ES" dirty="0" err="1"/>
              <a:t>Lonomia</a:t>
            </a:r>
            <a:r>
              <a:rPr lang="es-ES" dirty="0"/>
              <a:t> </a:t>
            </a:r>
            <a:r>
              <a:rPr lang="es-ES" dirty="0" err="1"/>
              <a:t>obliqua</a:t>
            </a:r>
            <a:r>
              <a:rPr lang="es-ES" dirty="0"/>
              <a:t> y </a:t>
            </a:r>
            <a:r>
              <a:rPr lang="es-ES" dirty="0" err="1"/>
              <a:t>Lonomia</a:t>
            </a:r>
            <a:r>
              <a:rPr lang="es-ES" dirty="0"/>
              <a:t> </a:t>
            </a:r>
            <a:r>
              <a:rPr lang="es-ES" dirty="0" err="1"/>
              <a:t>achelous</a:t>
            </a:r>
            <a:r>
              <a:rPr lang="es-ES" dirty="0"/>
              <a:t>, pertenecientes a la familia </a:t>
            </a:r>
            <a:r>
              <a:rPr lang="es-ES" dirty="0" err="1"/>
              <a:t>Saturniidae</a:t>
            </a:r>
            <a:r>
              <a:rPr lang="es-ES" dirty="0"/>
              <a:t>, subfamilia </a:t>
            </a:r>
            <a:r>
              <a:rPr lang="es-ES" dirty="0" err="1"/>
              <a:t>Hemileucinae</a:t>
            </a:r>
            <a:r>
              <a:rPr lang="es-ES" dirty="0"/>
              <a:t>. Las especies son conocidas por sus formas larvarias que son el agente etiológico del </a:t>
            </a:r>
            <a:r>
              <a:rPr lang="es-ES" dirty="0" err="1"/>
              <a:t>lonomismo</a:t>
            </a:r>
            <a:r>
              <a:rPr lang="es-ES" dirty="0"/>
              <a:t>, una forma de </a:t>
            </a:r>
            <a:r>
              <a:rPr lang="es-ES" dirty="0" err="1"/>
              <a:t>erucismo</a:t>
            </a:r>
            <a:r>
              <a:rPr lang="es-ES" dirty="0"/>
              <a:t> (accidentes con larvas) responsable por innumerables accidentes hemorrágicos en la América del Sur.</a:t>
            </a:r>
          </a:p>
          <a:p>
            <a:endParaRPr lang="es-ES" dirty="0"/>
          </a:p>
          <a:p>
            <a:endParaRPr lang="pt-B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2</a:t>
            </a:fld>
            <a:endParaRPr lang="pt-BR"/>
          </a:p>
        </p:txBody>
      </p:sp>
    </p:spTree>
    <p:extLst>
      <p:ext uri="{BB962C8B-B14F-4D97-AF65-F5344CB8AC3E}">
        <p14:creationId xmlns:p14="http://schemas.microsoft.com/office/powerpoint/2010/main" val="2556351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el </a:t>
            </a:r>
            <a:r>
              <a:rPr lang="es-ES" dirty="0" err="1"/>
              <a:t>soilgrids</a:t>
            </a:r>
            <a:r>
              <a:rPr lang="es-ES" dirty="0"/>
              <a:t> obtuve nueve variables de suelo relacionadas con el tamaño de partículas en el suelo, así como las calidades fisicoquímicas de éste. Yo muestre las variables de suelo en razón de las especies empapar en el suelo y permanecer dentro de él durante los meses más fríos del año.</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20</a:t>
            </a:fld>
            <a:endParaRPr lang="pt-BR"/>
          </a:p>
        </p:txBody>
      </p:sp>
    </p:spTree>
    <p:extLst>
      <p:ext uri="{BB962C8B-B14F-4D97-AF65-F5344CB8AC3E}">
        <p14:creationId xmlns:p14="http://schemas.microsoft.com/office/powerpoint/2010/main" val="3770606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Para el modelado de nicho he utilizado cinco algoritmos diferentes, siendo ellos:</a:t>
            </a:r>
          </a:p>
          <a:p>
            <a:endParaRPr lang="es-ES" dirty="0"/>
          </a:p>
          <a:p>
            <a:r>
              <a:rPr lang="es-ES" dirty="0"/>
              <a:t>Los algoritmos </a:t>
            </a:r>
            <a:r>
              <a:rPr lang="es-ES" dirty="0" err="1"/>
              <a:t>bioclin</a:t>
            </a:r>
            <a:r>
              <a:rPr lang="es-ES" dirty="0"/>
              <a:t>, </a:t>
            </a:r>
            <a:r>
              <a:rPr lang="es-ES" dirty="0" err="1"/>
              <a:t>gower</a:t>
            </a:r>
            <a:r>
              <a:rPr lang="es-ES" dirty="0"/>
              <a:t> y </a:t>
            </a:r>
            <a:r>
              <a:rPr lang="es-ES" dirty="0" err="1"/>
              <a:t>mahalanobis</a:t>
            </a:r>
            <a:r>
              <a:rPr lang="es-ES" dirty="0"/>
              <a:t> son medidas de distancia ambiental, mientras que los algoritmos SVM y </a:t>
            </a:r>
            <a:r>
              <a:rPr lang="es-ES" dirty="0" err="1"/>
              <a:t>maxent</a:t>
            </a:r>
            <a:r>
              <a:rPr lang="es-ES" dirty="0"/>
              <a:t> son de aprendizaje de máquina.</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21</a:t>
            </a:fld>
            <a:endParaRPr lang="pt-BR"/>
          </a:p>
        </p:txBody>
      </p:sp>
    </p:spTree>
    <p:extLst>
      <p:ext uri="{BB962C8B-B14F-4D97-AF65-F5344CB8AC3E}">
        <p14:creationId xmlns:p14="http://schemas.microsoft.com/office/powerpoint/2010/main" val="9547263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err="1"/>
              <a:t>Utilizé</a:t>
            </a:r>
            <a:r>
              <a:rPr lang="es-ES" dirty="0"/>
              <a:t> como fondo de modelado los biomas donde fueron muestreados individuos de L. </a:t>
            </a:r>
            <a:r>
              <a:rPr lang="es-ES" dirty="0" err="1"/>
              <a:t>obliqua</a:t>
            </a:r>
            <a:r>
              <a:rPr lang="es-ES" dirty="0"/>
              <a:t> en Brasil y con adición de la provincia de Misiones- Argentina.</a:t>
            </a:r>
          </a:p>
          <a:p>
            <a:endParaRPr lang="es-ES" dirty="0"/>
          </a:p>
          <a:p>
            <a:r>
              <a:rPr lang="es-ES" dirty="0"/>
              <a:t>Para los modelos que utilizan pseudo-ausencias, he utilizado el 10% de los píxeles del fondo muestreados de manera aleatoria en cada réplica.</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22</a:t>
            </a:fld>
            <a:endParaRPr lang="pt-BR"/>
          </a:p>
        </p:txBody>
      </p:sp>
    </p:spTree>
    <p:extLst>
      <p:ext uri="{BB962C8B-B14F-4D97-AF65-F5344CB8AC3E}">
        <p14:creationId xmlns:p14="http://schemas.microsoft.com/office/powerpoint/2010/main" val="2585761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cuanto a las variables ambientales, he aplicado un análisis de componentes principales con el fin de reducir las variables originales a un número menor de variables no colineales entre sí.</a:t>
            </a:r>
          </a:p>
          <a:p>
            <a:endParaRPr lang="es-ES" dirty="0"/>
          </a:p>
          <a:p>
            <a:r>
              <a:rPr lang="es-ES" dirty="0"/>
              <a:t>Con este análisis, y he podido comprimir las variables en siete componentes principales, con una variación acumulada del 91%. Mi elección por los componentes no fue sobre la base de los autovalores porque yo quería obtener el máximo de variación del ambiente para modelar la especie.</a:t>
            </a:r>
          </a:p>
          <a:p>
            <a:endParaRPr lang="es-ES" dirty="0"/>
          </a:p>
          <a:p>
            <a:r>
              <a:rPr lang="es-ES" dirty="0"/>
              <a:t>También no utilizaba las variables brutas por llenar el nicho de la especie como un ambiente multivariado, siendo mucho más importante la variación conjunta de esas variables que de variables individuales.</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23</a:t>
            </a:fld>
            <a:endParaRPr lang="pt-BR"/>
          </a:p>
        </p:txBody>
      </p:sp>
    </p:spTree>
    <p:extLst>
      <p:ext uri="{BB962C8B-B14F-4D97-AF65-F5344CB8AC3E}">
        <p14:creationId xmlns:p14="http://schemas.microsoft.com/office/powerpoint/2010/main" val="592884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Aquí está la variación de las siete nuevas variables a lo largo del </a:t>
            </a:r>
            <a:r>
              <a:rPr lang="es-ES" dirty="0" err="1"/>
              <a:t>background</a:t>
            </a:r>
            <a:r>
              <a:rPr lang="es-ES" dirty="0"/>
              <a:t>.</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24</a:t>
            </a:fld>
            <a:endParaRPr lang="pt-BR"/>
          </a:p>
        </p:txBody>
      </p:sp>
    </p:spTree>
    <p:extLst>
      <p:ext uri="{BB962C8B-B14F-4D97-AF65-F5344CB8AC3E}">
        <p14:creationId xmlns:p14="http://schemas.microsoft.com/office/powerpoint/2010/main" val="3052585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Para la evaluación de los modelos generados, he utilizado técnicas dependientes de umbrales y con partición de los datos para la calibración y la evaluación del modelo a partir de la técnica n-1 </a:t>
            </a:r>
            <a:r>
              <a:rPr lang="es-ES" dirty="0" err="1"/>
              <a:t>jackknife</a:t>
            </a:r>
            <a:r>
              <a:rPr lang="es-ES" dirty="0"/>
              <a:t>. </a:t>
            </a:r>
          </a:p>
          <a:p>
            <a:endParaRPr lang="es-ES" dirty="0"/>
          </a:p>
          <a:p>
            <a:r>
              <a:rPr lang="es-ES" dirty="0"/>
              <a:t>Esta técnica consiste en calibrar modelos de nicho con n muestras menos 1, donde la muestra excluida está destinada a la evaluación del modelo. Este ritual se realiza hasta que todos los datos se utilizan para calibrar el modelo y también para evaluarlo.</a:t>
            </a:r>
          </a:p>
          <a:p>
            <a:endParaRPr lang="es-ES" dirty="0"/>
          </a:p>
          <a:p>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25</a:t>
            </a:fld>
            <a:endParaRPr lang="pt-BR"/>
          </a:p>
        </p:txBody>
      </p:sp>
    </p:spTree>
    <p:extLst>
      <p:ext uri="{BB962C8B-B14F-4D97-AF65-F5344CB8AC3E}">
        <p14:creationId xmlns:p14="http://schemas.microsoft.com/office/powerpoint/2010/main" val="3259868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AR"/>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26</a:t>
            </a:fld>
            <a:endParaRPr lang="pt-BR"/>
          </a:p>
        </p:txBody>
      </p:sp>
    </p:spTree>
    <p:extLst>
      <p:ext uri="{BB962C8B-B14F-4D97-AF65-F5344CB8AC3E}">
        <p14:creationId xmlns:p14="http://schemas.microsoft.com/office/powerpoint/2010/main" val="3878610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AR"/>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27</a:t>
            </a:fld>
            <a:endParaRPr lang="pt-BR"/>
          </a:p>
        </p:txBody>
      </p:sp>
    </p:spTree>
    <p:extLst>
      <p:ext uri="{BB962C8B-B14F-4D97-AF65-F5344CB8AC3E}">
        <p14:creationId xmlns:p14="http://schemas.microsoft.com/office/powerpoint/2010/main" val="3311811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Después del rodaje de las réplicas, las distribuciones de adecuación ambiental fueron cortadas por la presencia </a:t>
            </a:r>
            <a:r>
              <a:rPr lang="es-ES" dirty="0" err="1"/>
              <a:t>minima</a:t>
            </a:r>
            <a:r>
              <a:rPr lang="es-ES" dirty="0"/>
              <a:t> de la especie, transformando los mapas continuos en binarios (presencia o ausencia de adecuación ambiental para la especie). Con la </a:t>
            </a:r>
            <a:r>
              <a:rPr lang="es-ES" dirty="0" err="1"/>
              <a:t>binarización</a:t>
            </a:r>
            <a:r>
              <a:rPr lang="es-ES" dirty="0"/>
              <a:t>, los puntos originalmente excluidos del modelo volvieron al mapa para ver si estos se encontraban en áreas predichas como apropiadas para la especie.</a:t>
            </a:r>
          </a:p>
          <a:p>
            <a:endParaRPr lang="es-ES" dirty="0"/>
          </a:p>
          <a:p>
            <a:r>
              <a:rPr lang="es-ES" dirty="0"/>
              <a:t>En caso afirmativo, un nuevo punto se asigna al modelo, de lo contrario el modelo gana el valor 0.</a:t>
            </a:r>
          </a:p>
          <a:p>
            <a:endParaRPr lang="es-ES" dirty="0"/>
          </a:p>
          <a:p>
            <a:r>
              <a:rPr lang="es-ES" dirty="0"/>
              <a:t>La frecuencia final de aciertos del modelo en predecir el punto excluido es la sensibilidad.</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28</a:t>
            </a:fld>
            <a:endParaRPr lang="pt-BR"/>
          </a:p>
        </p:txBody>
      </p:sp>
    </p:spTree>
    <p:extLst>
      <p:ext uri="{BB962C8B-B14F-4D97-AF65-F5344CB8AC3E}">
        <p14:creationId xmlns:p14="http://schemas.microsoft.com/office/powerpoint/2010/main" val="2892952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Después del rodaje de las réplicas, las distribuciones de adecuación ambiental fueron cortadas por la presencia </a:t>
            </a:r>
            <a:r>
              <a:rPr lang="es-ES" dirty="0" err="1"/>
              <a:t>minima</a:t>
            </a:r>
            <a:r>
              <a:rPr lang="es-ES" dirty="0"/>
              <a:t> de la especie, transformando los mapas continuos en binarios (presencia o ausencia de adecuación ambiental para la especie). Con la </a:t>
            </a:r>
            <a:r>
              <a:rPr lang="es-ES" dirty="0" err="1"/>
              <a:t>binarización</a:t>
            </a:r>
            <a:r>
              <a:rPr lang="es-ES" dirty="0"/>
              <a:t>, los puntos originalmente excluidos del modelo volvieron al mapa para ver si estos se encontraban en áreas predichas como apropiadas para la especie.</a:t>
            </a:r>
          </a:p>
          <a:p>
            <a:endParaRPr lang="es-ES" dirty="0"/>
          </a:p>
          <a:p>
            <a:r>
              <a:rPr lang="es-ES" dirty="0"/>
              <a:t>En caso afirmativo, un nuevo punto se asigna al modelo, de lo contrario el modelo gana el valor 0.</a:t>
            </a:r>
          </a:p>
          <a:p>
            <a:endParaRPr lang="es-ES" dirty="0"/>
          </a:p>
          <a:p>
            <a:r>
              <a:rPr lang="es-ES" dirty="0"/>
              <a:t>La frecuencia final de aciertos del modelo en predecir el punto excluido es la sensibilidad.</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29</a:t>
            </a:fld>
            <a:endParaRPr lang="pt-BR"/>
          </a:p>
        </p:txBody>
      </p:sp>
    </p:spTree>
    <p:extLst>
      <p:ext uri="{BB962C8B-B14F-4D97-AF65-F5344CB8AC3E}">
        <p14:creationId xmlns:p14="http://schemas.microsoft.com/office/powerpoint/2010/main" val="2327369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Las</a:t>
            </a:r>
            <a:r>
              <a:rPr lang="pt-BR" dirty="0"/>
              <a:t> etapas larvárias de L. obliqua y L. </a:t>
            </a:r>
            <a:r>
              <a:rPr lang="pt-BR" dirty="0" err="1"/>
              <a:t>achelous</a:t>
            </a:r>
            <a:r>
              <a:rPr lang="pt-BR" dirty="0"/>
              <a:t>, </a:t>
            </a:r>
            <a:r>
              <a:rPr lang="pt-BR" dirty="0" err="1"/>
              <a:t>también</a:t>
            </a:r>
            <a:r>
              <a:rPr lang="pt-BR" dirty="0"/>
              <a:t> denominadas taturanas, si </a:t>
            </a:r>
            <a:r>
              <a:rPr lang="pt-BR" dirty="0" err="1"/>
              <a:t>aglomeran</a:t>
            </a:r>
            <a:r>
              <a:rPr lang="pt-BR" dirty="0"/>
              <a:t> en </a:t>
            </a:r>
            <a:r>
              <a:rPr lang="pt-BR" dirty="0" err="1"/>
              <a:t>especies</a:t>
            </a:r>
            <a:r>
              <a:rPr lang="pt-BR" dirty="0"/>
              <a:t> </a:t>
            </a:r>
            <a:r>
              <a:rPr lang="pt-BR" dirty="0" err="1"/>
              <a:t>vegetales</a:t>
            </a:r>
            <a:r>
              <a:rPr lang="pt-BR" dirty="0"/>
              <a:t> arbóreas donde </a:t>
            </a:r>
            <a:r>
              <a:rPr lang="pt-BR" dirty="0" err="1"/>
              <a:t>pasan</a:t>
            </a:r>
            <a:r>
              <a:rPr lang="pt-BR" dirty="0"/>
              <a:t> por seis instancias (instares?). Durante estas </a:t>
            </a:r>
            <a:r>
              <a:rPr lang="pt-BR" dirty="0" err="1"/>
              <a:t>estapas</a:t>
            </a:r>
            <a:r>
              <a:rPr lang="pt-BR" dirty="0"/>
              <a:t>, </a:t>
            </a:r>
            <a:r>
              <a:rPr lang="pt-BR" dirty="0" err="1"/>
              <a:t>los</a:t>
            </a:r>
            <a:r>
              <a:rPr lang="pt-BR" dirty="0"/>
              <a:t> indivíduos </a:t>
            </a:r>
            <a:r>
              <a:rPr lang="pt-BR" dirty="0" err="1"/>
              <a:t>quedan</a:t>
            </a:r>
            <a:r>
              <a:rPr lang="pt-BR" dirty="0"/>
              <a:t> camuflados sobre </a:t>
            </a:r>
            <a:r>
              <a:rPr lang="pt-BR" dirty="0" err="1"/>
              <a:t>el</a:t>
            </a:r>
            <a:r>
              <a:rPr lang="pt-BR" dirty="0"/>
              <a:t> tronco </a:t>
            </a:r>
            <a:r>
              <a:rPr lang="pt-BR" dirty="0" err="1"/>
              <a:t>del</a:t>
            </a:r>
            <a:r>
              <a:rPr lang="pt-BR" dirty="0"/>
              <a:t> </a:t>
            </a:r>
            <a:r>
              <a:rPr lang="pt-BR" dirty="0" err="1"/>
              <a:t>árbol</a:t>
            </a:r>
            <a:r>
              <a:rPr lang="pt-BR" dirty="0"/>
              <a:t> por </a:t>
            </a:r>
            <a:r>
              <a:rPr lang="pt-BR" dirty="0" err="1"/>
              <a:t>presentearen</a:t>
            </a:r>
            <a:r>
              <a:rPr lang="pt-BR" dirty="0"/>
              <a:t> cores polimórficas, </a:t>
            </a:r>
            <a:r>
              <a:rPr lang="pt-BR" dirty="0" err="1"/>
              <a:t>siendo</a:t>
            </a:r>
            <a:r>
              <a:rPr lang="pt-BR" dirty="0"/>
              <a:t> </a:t>
            </a:r>
            <a:r>
              <a:rPr lang="pt-BR" dirty="0" err="1"/>
              <a:t>susceptibles</a:t>
            </a:r>
            <a:r>
              <a:rPr lang="pt-BR" dirty="0"/>
              <a:t> al toque acidental de </a:t>
            </a:r>
            <a:r>
              <a:rPr lang="pt-BR" dirty="0" err="1"/>
              <a:t>los</a:t>
            </a:r>
            <a:r>
              <a:rPr lang="pt-BR" dirty="0"/>
              <a:t> seres humanos. </a:t>
            </a:r>
          </a:p>
          <a:p>
            <a:endParaRPr lang="pt-BR" dirty="0"/>
          </a:p>
          <a:p>
            <a:r>
              <a:rPr lang="pt-BR" dirty="0"/>
              <a:t>Es en esta fase </a:t>
            </a:r>
            <a:r>
              <a:rPr lang="pt-BR" dirty="0" err="1"/>
              <a:t>del</a:t>
            </a:r>
            <a:r>
              <a:rPr lang="pt-BR" dirty="0"/>
              <a:t> ciclo de vida que estas espécie </a:t>
            </a:r>
            <a:r>
              <a:rPr lang="pt-BR" dirty="0" err="1"/>
              <a:t>presentan</a:t>
            </a:r>
            <a:r>
              <a:rPr lang="pt-BR" dirty="0"/>
              <a:t> “espinhas urticantes” (</a:t>
            </a:r>
            <a:r>
              <a:rPr lang="pt-BR" dirty="0" err="1"/>
              <a:t>escollos</a:t>
            </a:r>
            <a:r>
              <a:rPr lang="pt-BR" dirty="0"/>
              <a:t>) a </a:t>
            </a:r>
            <a:r>
              <a:rPr lang="pt-BR" dirty="0" err="1"/>
              <a:t>lo</a:t>
            </a:r>
            <a:r>
              <a:rPr lang="pt-BR" dirty="0"/>
              <a:t> largo </a:t>
            </a:r>
            <a:r>
              <a:rPr lang="pt-BR" dirty="0" err="1"/>
              <a:t>del</a:t>
            </a:r>
            <a:r>
              <a:rPr lang="pt-BR" dirty="0"/>
              <a:t> </a:t>
            </a:r>
            <a:r>
              <a:rPr lang="pt-BR" dirty="0" err="1"/>
              <a:t>cuerpo</a:t>
            </a:r>
            <a:r>
              <a:rPr lang="pt-BR" dirty="0"/>
              <a:t>, donde </a:t>
            </a:r>
            <a:r>
              <a:rPr lang="pt-BR" dirty="0" err="1"/>
              <a:t>el</a:t>
            </a:r>
            <a:r>
              <a:rPr lang="pt-BR" dirty="0"/>
              <a:t> </a:t>
            </a:r>
            <a:r>
              <a:rPr lang="pt-BR" dirty="0" err="1"/>
              <a:t>contacto</a:t>
            </a:r>
            <a:r>
              <a:rPr lang="pt-BR" dirty="0"/>
              <a:t> acidental de </a:t>
            </a:r>
            <a:r>
              <a:rPr lang="pt-BR" dirty="0" err="1"/>
              <a:t>los</a:t>
            </a:r>
            <a:r>
              <a:rPr lang="pt-BR" dirty="0"/>
              <a:t> seres humanos com essas </a:t>
            </a:r>
            <a:r>
              <a:rPr lang="pt-BR" dirty="0" err="1"/>
              <a:t>estructuras</a:t>
            </a:r>
            <a:r>
              <a:rPr lang="pt-BR" dirty="0"/>
              <a:t> </a:t>
            </a:r>
            <a:r>
              <a:rPr lang="pt-BR" dirty="0" err="1"/>
              <a:t>desencadena</a:t>
            </a:r>
            <a:r>
              <a:rPr lang="pt-BR" dirty="0"/>
              <a:t> </a:t>
            </a:r>
            <a:r>
              <a:rPr lang="pt-BR" dirty="0" err="1"/>
              <a:t>el</a:t>
            </a:r>
            <a:r>
              <a:rPr lang="pt-BR" dirty="0"/>
              <a:t> </a:t>
            </a:r>
            <a:r>
              <a:rPr lang="pt-BR" dirty="0" err="1"/>
              <a:t>lonomismo</a:t>
            </a:r>
            <a:r>
              <a:rPr lang="pt-BR" dirty="0"/>
              <a:t>. </a:t>
            </a:r>
            <a:r>
              <a:rPr lang="es-ES" dirty="0"/>
              <a:t>Al tocar la piel, los escollos se fragmentan y liberan el contenido del veneno. Las formas de accidentes más comunes son por el toque de niños y de adultos caminando en bosques, plazas y huertos.</a:t>
            </a:r>
          </a:p>
          <a:p>
            <a:endParaRPr lang="pt-BR" dirty="0"/>
          </a:p>
          <a:p>
            <a:r>
              <a:rPr lang="pt-BR" dirty="0"/>
              <a:t>Los </a:t>
            </a:r>
            <a:r>
              <a:rPr lang="pt-BR" dirty="0" err="1"/>
              <a:t>principales</a:t>
            </a:r>
            <a:r>
              <a:rPr lang="pt-BR" dirty="0"/>
              <a:t> sintomas </a:t>
            </a:r>
            <a:r>
              <a:rPr lang="pt-BR" dirty="0" err="1"/>
              <a:t>del</a:t>
            </a:r>
            <a:r>
              <a:rPr lang="pt-BR" dirty="0"/>
              <a:t> </a:t>
            </a:r>
            <a:r>
              <a:rPr lang="pt-BR" dirty="0" err="1"/>
              <a:t>lonomismo</a:t>
            </a:r>
            <a:r>
              <a:rPr lang="pt-BR" dirty="0"/>
              <a:t> </a:t>
            </a:r>
            <a:r>
              <a:rPr lang="pt-BR" dirty="0" err="1"/>
              <a:t>son</a:t>
            </a:r>
            <a:r>
              <a:rPr lang="pt-BR" dirty="0"/>
              <a:t>: (...)</a:t>
            </a:r>
          </a:p>
          <a:p>
            <a:endParaRPr lang="pt-B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3</a:t>
            </a:fld>
            <a:endParaRPr lang="pt-BR"/>
          </a:p>
        </p:txBody>
      </p:sp>
    </p:spTree>
    <p:extLst>
      <p:ext uri="{BB962C8B-B14F-4D97-AF65-F5344CB8AC3E}">
        <p14:creationId xmlns:p14="http://schemas.microsoft.com/office/powerpoint/2010/main" val="12445777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Y también, a partir de las frecuencias de 1 y 0, se realizó el test estadístico binomial de autor de Pearson et al. para probar la hipótesis H0: El modelo es aleatorio.</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30</a:t>
            </a:fld>
            <a:endParaRPr lang="pt-BR"/>
          </a:p>
        </p:txBody>
      </p:sp>
    </p:spTree>
    <p:extLst>
      <p:ext uri="{BB962C8B-B14F-4D97-AF65-F5344CB8AC3E}">
        <p14:creationId xmlns:p14="http://schemas.microsoft.com/office/powerpoint/2010/main" val="4068380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Por fin, realicé el '</a:t>
            </a:r>
            <a:r>
              <a:rPr lang="es-ES" dirty="0" err="1"/>
              <a:t>ensemble</a:t>
            </a:r>
            <a:r>
              <a:rPr lang="es-ES" dirty="0"/>
              <a:t>' de los modelos por la metodología de frecuencia. Este último fue realizado con el intuito de maximizar la información traída por los modelos, mostrando las áreas que todos los modelos consideran como adecuadas para L. </a:t>
            </a:r>
            <a:r>
              <a:rPr lang="es-ES" dirty="0" err="1"/>
              <a:t>obliqua</a:t>
            </a:r>
            <a:r>
              <a:rPr lang="es-ES" dirty="0"/>
              <a:t>.</a:t>
            </a:r>
          </a:p>
          <a:p>
            <a:endParaRPr lang="es-ES" dirty="0"/>
          </a:p>
          <a:p>
            <a:r>
              <a:rPr lang="es-ES" dirty="0"/>
              <a:t>Como ya dije, hice un recorte en la distribución de la adecuación ambiental en cada réplica realizada durante el modelado. Por lo tanto, los píxeles en el mapa se clasificaron como "presencia de adecuación ambiental (1)" y “Inadecuación ambiental (2)."</a:t>
            </a:r>
            <a:endParaRPr lang="es-AR" dirty="0"/>
          </a:p>
          <a:p>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31</a:t>
            </a:fld>
            <a:endParaRPr lang="pt-BR"/>
          </a:p>
        </p:txBody>
      </p:sp>
    </p:spTree>
    <p:extLst>
      <p:ext uri="{BB962C8B-B14F-4D97-AF65-F5344CB8AC3E}">
        <p14:creationId xmlns:p14="http://schemas.microsoft.com/office/powerpoint/2010/main" val="2980058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Para cada píxel se realizó un promedio…</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32</a:t>
            </a:fld>
            <a:endParaRPr lang="pt-BR"/>
          </a:p>
        </p:txBody>
      </p:sp>
    </p:spTree>
    <p:extLst>
      <p:ext uri="{BB962C8B-B14F-4D97-AF65-F5344CB8AC3E}">
        <p14:creationId xmlns:p14="http://schemas.microsoft.com/office/powerpoint/2010/main" val="2975254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33</a:t>
            </a:fld>
            <a:endParaRPr lang="pt-BR"/>
          </a:p>
        </p:txBody>
      </p:sp>
    </p:spTree>
    <p:extLst>
      <p:ext uri="{BB962C8B-B14F-4D97-AF65-F5344CB8AC3E}">
        <p14:creationId xmlns:p14="http://schemas.microsoft.com/office/powerpoint/2010/main" val="8556551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34</a:t>
            </a:fld>
            <a:endParaRPr lang="pt-BR"/>
          </a:p>
        </p:txBody>
      </p:sp>
    </p:spTree>
    <p:extLst>
      <p:ext uri="{BB962C8B-B14F-4D97-AF65-F5344CB8AC3E}">
        <p14:creationId xmlns:p14="http://schemas.microsoft.com/office/powerpoint/2010/main" val="545821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35</a:t>
            </a:fld>
            <a:endParaRPr lang="pt-BR"/>
          </a:p>
        </p:txBody>
      </p:sp>
    </p:spTree>
    <p:extLst>
      <p:ext uri="{BB962C8B-B14F-4D97-AF65-F5344CB8AC3E}">
        <p14:creationId xmlns:p14="http://schemas.microsoft.com/office/powerpoint/2010/main" val="23612477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36</a:t>
            </a:fld>
            <a:endParaRPr lang="pt-BR"/>
          </a:p>
        </p:txBody>
      </p:sp>
    </p:spTree>
    <p:extLst>
      <p:ext uri="{BB962C8B-B14F-4D97-AF65-F5344CB8AC3E}">
        <p14:creationId xmlns:p14="http://schemas.microsoft.com/office/powerpoint/2010/main" val="1900719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Llegando a valores finales de adecuación ambiental en concordancia entre los modelos. </a:t>
            </a:r>
          </a:p>
          <a:p>
            <a:endParaRPr lang="es-ES" dirty="0"/>
          </a:p>
          <a:p>
            <a:r>
              <a:rPr lang="es-ES" dirty="0"/>
              <a:t>Así, las áreas con colores más cálidos en el mapa indicarán regiones en las que todos (o la mayoría) de los modelos consideró como adecuada para la presencia de L. </a:t>
            </a:r>
            <a:r>
              <a:rPr lang="es-ES" dirty="0" err="1"/>
              <a:t>obliqua</a:t>
            </a:r>
            <a:r>
              <a:rPr lang="es-ES" dirty="0"/>
              <a:t>, mientras que las áreas menos calientes son las que los modelos consideraron como ausencia de adecuación ambiental para la especie.</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37</a:t>
            </a:fld>
            <a:endParaRPr lang="pt-BR"/>
          </a:p>
        </p:txBody>
      </p:sp>
    </p:spTree>
    <p:extLst>
      <p:ext uri="{BB962C8B-B14F-4D97-AF65-F5344CB8AC3E}">
        <p14:creationId xmlns:p14="http://schemas.microsoft.com/office/powerpoint/2010/main" val="4204639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El resultado final para el fondo, así como para la provincia de misiones, es el que se muestra en la figura. Las áreas con colores más cálidos son las que presentan mayor adecuación ambiental para L. </a:t>
            </a:r>
            <a:r>
              <a:rPr lang="es-ES" dirty="0" err="1"/>
              <a:t>obliqua</a:t>
            </a:r>
            <a:r>
              <a:rPr lang="es-ES" dirty="0"/>
              <a:t>, y las en verde son las inadecuadas.</a:t>
            </a:r>
          </a:p>
          <a:p>
            <a:endParaRPr lang="es-ES" dirty="0"/>
          </a:p>
          <a:p>
            <a:r>
              <a:rPr lang="es-ES" dirty="0"/>
              <a:t>La sensibilidad media ... y el resultado del p-valor ...</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38</a:t>
            </a:fld>
            <a:endParaRPr lang="pt-BR"/>
          </a:p>
        </p:txBody>
      </p:sp>
    </p:spTree>
    <p:extLst>
      <p:ext uri="{BB962C8B-B14F-4D97-AF65-F5344CB8AC3E}">
        <p14:creationId xmlns:p14="http://schemas.microsoft.com/office/powerpoint/2010/main" val="2134872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Un poco espantoso la región de Misiones, que presenta una amplia región geográfica con condiciones ambientales ideas para la presencia de L. </a:t>
            </a:r>
            <a:r>
              <a:rPr lang="es-ES" dirty="0" err="1"/>
              <a:t>obliqua</a:t>
            </a:r>
            <a:r>
              <a:rPr lang="es-ES" dirty="0"/>
              <a:t>!</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39</a:t>
            </a:fld>
            <a:endParaRPr lang="pt-BR"/>
          </a:p>
        </p:txBody>
      </p:sp>
    </p:spTree>
    <p:extLst>
      <p:ext uri="{BB962C8B-B14F-4D97-AF65-F5344CB8AC3E}">
        <p14:creationId xmlns:p14="http://schemas.microsoft.com/office/powerpoint/2010/main" val="3881836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AR" sz="1200" b="1" kern="1200" dirty="0" err="1">
                <a:solidFill>
                  <a:schemeClr val="tx1"/>
                </a:solidFill>
                <a:effectLst/>
                <a:latin typeface="+mn-lt"/>
                <a:ea typeface="+mn-ea"/>
                <a:cs typeface="+mn-cs"/>
              </a:rPr>
              <a:t>Slide</a:t>
            </a:r>
            <a:r>
              <a:rPr lang="es-AR" sz="1200" b="1" kern="1200" dirty="0">
                <a:solidFill>
                  <a:schemeClr val="tx1"/>
                </a:solidFill>
                <a:effectLst/>
                <a:latin typeface="+mn-lt"/>
                <a:ea typeface="+mn-ea"/>
                <a:cs typeface="+mn-cs"/>
              </a:rPr>
              <a:t> 4:</a:t>
            </a:r>
            <a:r>
              <a:rPr lang="es-AR" sz="1200" kern="1200" dirty="0">
                <a:solidFill>
                  <a:schemeClr val="tx1"/>
                </a:solidFill>
                <a:effectLst/>
                <a:latin typeface="+mn-lt"/>
                <a:ea typeface="+mn-ea"/>
                <a:cs typeface="+mn-cs"/>
              </a:rPr>
              <a:t> Las </a:t>
            </a:r>
            <a:r>
              <a:rPr lang="es-AR" sz="1200" kern="1200" dirty="0" err="1">
                <a:solidFill>
                  <a:schemeClr val="tx1"/>
                </a:solidFill>
                <a:effectLst/>
                <a:latin typeface="+mn-lt"/>
                <a:ea typeface="+mn-ea"/>
                <a:cs typeface="+mn-cs"/>
              </a:rPr>
              <a:t>lonomías</a:t>
            </a:r>
            <a:r>
              <a:rPr lang="es-AR" sz="1200" kern="1200" dirty="0">
                <a:solidFill>
                  <a:schemeClr val="tx1"/>
                </a:solidFill>
                <a:effectLst/>
                <a:latin typeface="+mn-lt"/>
                <a:ea typeface="+mn-ea"/>
                <a:cs typeface="+mn-cs"/>
              </a:rPr>
              <a:t>, de manera general, presentan las fases de huevo, oruga, </a:t>
            </a:r>
            <a:r>
              <a:rPr lang="es-AR" sz="1200" kern="1200" dirty="0" err="1">
                <a:solidFill>
                  <a:schemeClr val="tx1"/>
                </a:solidFill>
                <a:effectLst/>
                <a:latin typeface="+mn-lt"/>
                <a:ea typeface="+mn-ea"/>
                <a:cs typeface="+mn-cs"/>
              </a:rPr>
              <a:t>crisalida</a:t>
            </a:r>
            <a:r>
              <a:rPr lang="es-AR" sz="1200" kern="1200" dirty="0">
                <a:solidFill>
                  <a:schemeClr val="tx1"/>
                </a:solidFill>
                <a:effectLst/>
                <a:latin typeface="+mn-lt"/>
                <a:ea typeface="+mn-ea"/>
                <a:cs typeface="+mn-cs"/>
              </a:rPr>
              <a:t> y adulto. Según Arocha-Piñango et al. (2011), los adultos no se alimentan, presentando tratos bucales atrofiados. Hay dimorfismo sexual entre los adultos y esta fase de vida dura pocos días. En esa etapa las </a:t>
            </a:r>
            <a:r>
              <a:rPr lang="es-AR" sz="1200" kern="1200" dirty="0" err="1">
                <a:solidFill>
                  <a:schemeClr val="tx1"/>
                </a:solidFill>
                <a:effectLst/>
                <a:latin typeface="+mn-lt"/>
                <a:ea typeface="+mn-ea"/>
                <a:cs typeface="+mn-cs"/>
              </a:rPr>
              <a:t>lonomías</a:t>
            </a:r>
            <a:r>
              <a:rPr lang="es-AR" sz="1200" kern="1200" dirty="0">
                <a:solidFill>
                  <a:schemeClr val="tx1"/>
                </a:solidFill>
                <a:effectLst/>
                <a:latin typeface="+mn-lt"/>
                <a:ea typeface="+mn-ea"/>
                <a:cs typeface="+mn-cs"/>
              </a:rPr>
              <a:t> se reproducen y depositan huevos. Las hembras </a:t>
            </a:r>
            <a:r>
              <a:rPr lang="es-AR" sz="1200" kern="1200" dirty="0" err="1">
                <a:solidFill>
                  <a:schemeClr val="tx1"/>
                </a:solidFill>
                <a:effectLst/>
                <a:latin typeface="+mn-lt"/>
                <a:ea typeface="+mn-ea"/>
                <a:cs typeface="+mn-cs"/>
              </a:rPr>
              <a:t>ovipositan</a:t>
            </a:r>
            <a:r>
              <a:rPr lang="es-AR" sz="1200" kern="1200" dirty="0">
                <a:solidFill>
                  <a:schemeClr val="tx1"/>
                </a:solidFill>
                <a:effectLst/>
                <a:latin typeface="+mn-lt"/>
                <a:ea typeface="+mn-ea"/>
                <a:cs typeface="+mn-cs"/>
              </a:rPr>
              <a:t> sobre las hojas de árboles que sirven como hospedadores para las larvas. El promedio de tiempo en la fase de huevo es de 20 días para </a:t>
            </a:r>
            <a:r>
              <a:rPr lang="es-AR" sz="1200" kern="1200" dirty="0" err="1">
                <a:solidFill>
                  <a:schemeClr val="tx1"/>
                </a:solidFill>
                <a:effectLst/>
                <a:latin typeface="+mn-lt"/>
                <a:ea typeface="+mn-ea"/>
                <a:cs typeface="+mn-cs"/>
              </a:rPr>
              <a:t>Lonomía</a:t>
            </a:r>
            <a:r>
              <a:rPr lang="es-AR" sz="1200" kern="1200" dirty="0">
                <a:solidFill>
                  <a:schemeClr val="tx1"/>
                </a:solidFill>
                <a:effectLst/>
                <a:latin typeface="+mn-lt"/>
                <a:ea typeface="+mn-ea"/>
                <a:cs typeface="+mn-cs"/>
              </a:rPr>
              <a:t> oblicua y desconocido para </a:t>
            </a:r>
            <a:r>
              <a:rPr lang="es-AR" sz="1200" kern="1200" dirty="0" err="1">
                <a:solidFill>
                  <a:schemeClr val="tx1"/>
                </a:solidFill>
                <a:effectLst/>
                <a:latin typeface="+mn-lt"/>
                <a:ea typeface="+mn-ea"/>
                <a:cs typeface="+mn-cs"/>
              </a:rPr>
              <a:t>Lonomía</a:t>
            </a:r>
            <a:r>
              <a:rPr lang="es-AR" sz="1200" kern="1200" dirty="0">
                <a:solidFill>
                  <a:schemeClr val="tx1"/>
                </a:solidFill>
                <a:effectLst/>
                <a:latin typeface="+mn-lt"/>
                <a:ea typeface="+mn-ea"/>
                <a:cs typeface="+mn-cs"/>
              </a:rPr>
              <a:t> </a:t>
            </a:r>
            <a:r>
              <a:rPr lang="es-AR" sz="1200" kern="1200" dirty="0" err="1">
                <a:solidFill>
                  <a:schemeClr val="tx1"/>
                </a:solidFill>
                <a:effectLst/>
                <a:latin typeface="+mn-lt"/>
                <a:ea typeface="+mn-ea"/>
                <a:cs typeface="+mn-cs"/>
              </a:rPr>
              <a:t>achelous</a:t>
            </a:r>
            <a:r>
              <a:rPr lang="es-AR" sz="1200" kern="1200" dirty="0">
                <a:solidFill>
                  <a:schemeClr val="tx1"/>
                </a:solidFill>
                <a:effectLst/>
                <a:latin typeface="+mn-lt"/>
                <a:ea typeface="+mn-ea"/>
                <a:cs typeface="+mn-cs"/>
              </a:rPr>
              <a:t>. Después de ese período, las especies emergen como larvas pasando por seis instantes en esta fase. En la fase larva que los individuos harán las reservas energéticas alimentándose de las hojas de los árboles hospedadores. Cuanto más avanzado es el instar de desarrollo, más cerca de la base del árbol se encuentra la colonia de larvas. Por último, ambas especies presentan la fase de pupa en el suelo. </a:t>
            </a:r>
            <a:endParaRPr lang="pt-BR" sz="1200" kern="1200" dirty="0">
              <a:solidFill>
                <a:schemeClr val="tx1"/>
              </a:solidFill>
              <a:effectLst/>
              <a:latin typeface="+mn-lt"/>
              <a:ea typeface="+mn-ea"/>
              <a:cs typeface="+mn-cs"/>
            </a:endParaRPr>
          </a:p>
          <a:p>
            <a:r>
              <a:rPr lang="es-AR" sz="1200" kern="1200" dirty="0">
                <a:solidFill>
                  <a:schemeClr val="tx1"/>
                </a:solidFill>
                <a:effectLst/>
                <a:latin typeface="+mn-lt"/>
                <a:ea typeface="+mn-ea"/>
                <a:cs typeface="+mn-cs"/>
              </a:rPr>
              <a:t>La fase adulta y los huevos duran pocos días, mientras que la fase larvaria tiende a aparecer en los meses más cálidos del año y la fase de pulpa durante los meses más fríos.</a:t>
            </a:r>
            <a:endParaRPr lang="pt-BR" sz="1200" kern="1200" dirty="0">
              <a:solidFill>
                <a:schemeClr val="tx1"/>
              </a:solidFill>
              <a:effectLst/>
              <a:latin typeface="+mn-lt"/>
              <a:ea typeface="+mn-ea"/>
              <a:cs typeface="+mn-cs"/>
            </a:endParaRPr>
          </a:p>
          <a:p>
            <a:endParaRPr lang="pt-B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4</a:t>
            </a:fld>
            <a:endParaRPr lang="pt-BR"/>
          </a:p>
        </p:txBody>
      </p:sp>
    </p:spTree>
    <p:extLst>
      <p:ext uri="{BB962C8B-B14F-4D97-AF65-F5344CB8AC3E}">
        <p14:creationId xmlns:p14="http://schemas.microsoft.com/office/powerpoint/2010/main" val="645410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estos resultados, pretendo realizar un recorte con base en% de vegetación arbitral para encontrar áreas más seguras para la presencia de L. </a:t>
            </a:r>
            <a:r>
              <a:rPr lang="es-ES" dirty="0" err="1"/>
              <a:t>obliqua</a:t>
            </a:r>
            <a:r>
              <a:rPr lang="es-ES" dirty="0"/>
              <a:t> en Misiones.</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40</a:t>
            </a:fld>
            <a:endParaRPr lang="pt-BR"/>
          </a:p>
        </p:txBody>
      </p:sp>
    </p:spTree>
    <p:extLst>
      <p:ext uri="{BB962C8B-B14F-4D97-AF65-F5344CB8AC3E}">
        <p14:creationId xmlns:p14="http://schemas.microsoft.com/office/powerpoint/2010/main" val="229536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AR"/>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41</a:t>
            </a:fld>
            <a:endParaRPr lang="pt-BR"/>
          </a:p>
        </p:txBody>
      </p:sp>
    </p:spTree>
    <p:extLst>
      <p:ext uri="{BB962C8B-B14F-4D97-AF65-F5344CB8AC3E}">
        <p14:creationId xmlns:p14="http://schemas.microsoft.com/office/powerpoint/2010/main" val="42097976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cuanto a la distribución de las especies en América del sur, vemos que la </a:t>
            </a:r>
            <a:r>
              <a:rPr lang="es-ES" dirty="0" err="1"/>
              <a:t>Lonomía</a:t>
            </a:r>
            <a:r>
              <a:rPr lang="es-ES" dirty="0"/>
              <a:t> oblicua tiende a habitar la región más al sur del continente, mientras que </a:t>
            </a:r>
            <a:r>
              <a:rPr lang="es-ES" dirty="0" err="1"/>
              <a:t>Lonomía</a:t>
            </a:r>
            <a:r>
              <a:rPr lang="es-ES" dirty="0"/>
              <a:t> </a:t>
            </a:r>
            <a:r>
              <a:rPr lang="es-ES" dirty="0" err="1"/>
              <a:t>achelous</a:t>
            </a:r>
            <a:r>
              <a:rPr lang="es-ES" dirty="0"/>
              <a:t> está más al norte.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Al parecer, cada especie está restringida a sus respectivos bosques húmedos, donde L. </a:t>
            </a:r>
            <a:r>
              <a:rPr lang="es-ES" dirty="0" err="1"/>
              <a:t>achelous</a:t>
            </a:r>
            <a:r>
              <a:rPr lang="es-ES" dirty="0"/>
              <a:t> se encuentra en las regiones forestales del Amazonas, mientras oblicua L. se encuentra en el bioma Mata Atlántica y Pampa.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Esta distribución es colocada por </a:t>
            </a:r>
            <a:r>
              <a:rPr lang="es-ES" dirty="0" err="1"/>
              <a:t>Lemaire</a:t>
            </a:r>
            <a:r>
              <a:rPr lang="es-ES" dirty="0"/>
              <a:t> (2002) en su revisión de la familia </a:t>
            </a:r>
            <a:r>
              <a:rPr lang="es-ES" dirty="0" err="1"/>
              <a:t>Hemileucinae</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AR" dirty="0"/>
          </a:p>
          <a:p>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5</a:t>
            </a:fld>
            <a:endParaRPr lang="pt-BR"/>
          </a:p>
        </p:txBody>
      </p:sp>
    </p:spTree>
    <p:extLst>
      <p:ext uri="{BB962C8B-B14F-4D97-AF65-F5344CB8AC3E}">
        <p14:creationId xmlns:p14="http://schemas.microsoft.com/office/powerpoint/2010/main" val="1821003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En un levantamiento de puntos de ocurrencia recientes que </a:t>
            </a:r>
            <a:r>
              <a:rPr lang="es-ES" dirty="0" err="1"/>
              <a:t>realizé</a:t>
            </a:r>
            <a:r>
              <a:rPr lang="es-ES" dirty="0"/>
              <a:t>, con datos aún no publicados, obtuve puntos de ocurrencia de L. </a:t>
            </a:r>
            <a:r>
              <a:rPr lang="es-ES" dirty="0" err="1"/>
              <a:t>obliqua</a:t>
            </a:r>
            <a:r>
              <a:rPr lang="es-ES" dirty="0"/>
              <a:t> dentro de los biomas </a:t>
            </a:r>
            <a:r>
              <a:rPr lang="es-ES" dirty="0" err="1"/>
              <a:t>Caatinga</a:t>
            </a:r>
            <a:r>
              <a:rPr lang="es-ES" dirty="0"/>
              <a:t> y Cerrado. Estos datos todavía se están analizando y no se publicaron.</a:t>
            </a:r>
          </a:p>
          <a:p>
            <a:endParaRPr lang="es-ES" dirty="0"/>
          </a:p>
          <a:p>
            <a:r>
              <a:rPr lang="es-ES" dirty="0"/>
              <a:t>Otro hecho curioso es el aumento de notificaciones de accidentes con la especie en la provincia de Misiones, como relatado por XXXX. A pesar de ser un área totalmente de Mata Atlántica, relatos de accidentes con L. </a:t>
            </a:r>
            <a:r>
              <a:rPr lang="es-ES" dirty="0" err="1"/>
              <a:t>obliqua</a:t>
            </a:r>
            <a:r>
              <a:rPr lang="es-ES" dirty="0"/>
              <a:t> en Argentina pasaron a ser común sólo en la última década.</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6</a:t>
            </a:fld>
            <a:endParaRPr lang="pt-BR"/>
          </a:p>
        </p:txBody>
      </p:sp>
    </p:spTree>
    <p:extLst>
      <p:ext uri="{BB962C8B-B14F-4D97-AF65-F5344CB8AC3E}">
        <p14:creationId xmlns:p14="http://schemas.microsoft.com/office/powerpoint/2010/main" val="2403802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s-ES" dirty="0"/>
              <a:t>Hablando sobre la epidemiología de las especies, accidentes hemorrágicos comenzaron a ser reportados en Brasil alrededor de 1912, pero sin saber exactamente la especie.</a:t>
            </a:r>
          </a:p>
          <a:p>
            <a:r>
              <a:rPr lang="es-ES" dirty="0"/>
              <a:t>Años después, se identificaron accidentes </a:t>
            </a:r>
            <a:r>
              <a:rPr lang="es-ES" dirty="0" err="1"/>
              <a:t>hemorragales</a:t>
            </a:r>
            <a:r>
              <a:rPr lang="es-ES" dirty="0"/>
              <a:t> con L. </a:t>
            </a:r>
            <a:r>
              <a:rPr lang="es-ES" dirty="0" err="1"/>
              <a:t>achelous</a:t>
            </a:r>
            <a:r>
              <a:rPr lang="es-ES" dirty="0"/>
              <a:t> al norte del continente, mientras que los accidentes con L. </a:t>
            </a:r>
            <a:r>
              <a:rPr lang="es-ES" dirty="0" err="1"/>
              <a:t>obliqua</a:t>
            </a:r>
            <a:r>
              <a:rPr lang="es-ES" dirty="0"/>
              <a:t> sólo empezaron a aparecer a finales de la década de los 80 en el sur de Brasil.</a:t>
            </a:r>
          </a:p>
          <a:p>
            <a:endParaRPr lang="es-ES" dirty="0"/>
          </a:p>
          <a:p>
            <a:endParaRPr lang="es-ES" dirty="0"/>
          </a:p>
          <a:p>
            <a:r>
              <a:rPr lang="es-ES" dirty="0"/>
              <a:t>... traen un levantamiento que totaliza más de 1000 accidentes </a:t>
            </a:r>
            <a:r>
              <a:rPr lang="es-ES" dirty="0" err="1"/>
              <a:t>hemorragales</a:t>
            </a:r>
            <a:r>
              <a:rPr lang="es-ES" dirty="0"/>
              <a:t> en América del sur, con cerca de 39 muertes en función de éste.</a:t>
            </a:r>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7</a:t>
            </a:fld>
            <a:endParaRPr lang="pt-BR"/>
          </a:p>
        </p:txBody>
      </p:sp>
    </p:spTree>
    <p:extLst>
      <p:ext uri="{BB962C8B-B14F-4D97-AF65-F5344CB8AC3E}">
        <p14:creationId xmlns:p14="http://schemas.microsoft.com/office/powerpoint/2010/main" val="4281264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s-AR" dirty="0"/>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8</a:t>
            </a:fld>
            <a:endParaRPr lang="pt-BR"/>
          </a:p>
        </p:txBody>
      </p:sp>
    </p:spTree>
    <p:extLst>
      <p:ext uri="{BB962C8B-B14F-4D97-AF65-F5344CB8AC3E}">
        <p14:creationId xmlns:p14="http://schemas.microsoft.com/office/powerpoint/2010/main" val="3915326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La Secretaría de Vigilancia en Salud (SVS) de Brasil atribuye las muertes derivadas del </a:t>
            </a:r>
            <a:r>
              <a:rPr lang="es-ES" sz="1200" kern="1200" dirty="0" err="1">
                <a:solidFill>
                  <a:schemeClr val="tx1"/>
                </a:solidFill>
                <a:effectLst/>
                <a:latin typeface="+mn-lt"/>
                <a:ea typeface="+mn-ea"/>
                <a:cs typeface="+mn-cs"/>
              </a:rPr>
              <a:t>lonomismo</a:t>
            </a:r>
            <a:r>
              <a:rPr lang="es-ES" sz="1200" kern="1200" dirty="0">
                <a:solidFill>
                  <a:schemeClr val="tx1"/>
                </a:solidFill>
                <a:effectLst/>
                <a:latin typeface="+mn-lt"/>
                <a:ea typeface="+mn-ea"/>
                <a:cs typeface="+mn-cs"/>
              </a:rPr>
              <a:t> como resultado del retraso de atención a las víctimas, en especial por la falta de conocimiento del tratamiento adecuado y seguro por los profesionales de la salud (SVS 2009). Distinguido de los demás accidentes con animales venenosos, los accidentados con síntomas de </a:t>
            </a:r>
            <a:r>
              <a:rPr lang="es-ES" sz="1200" kern="1200" dirty="0" err="1">
                <a:solidFill>
                  <a:schemeClr val="tx1"/>
                </a:solidFill>
                <a:effectLst/>
                <a:latin typeface="+mn-lt"/>
                <a:ea typeface="+mn-ea"/>
                <a:cs typeface="+mn-cs"/>
              </a:rPr>
              <a:t>lonomismo</a:t>
            </a:r>
            <a:r>
              <a:rPr lang="es-ES" sz="1200" kern="1200" dirty="0">
                <a:solidFill>
                  <a:schemeClr val="tx1"/>
                </a:solidFill>
                <a:effectLst/>
                <a:latin typeface="+mn-lt"/>
                <a:ea typeface="+mn-ea"/>
                <a:cs typeface="+mn-cs"/>
              </a:rPr>
              <a:t> buscan tardíamente la atención médica, cerca de 12 horas o más después del contacto con las larvas de L. </a:t>
            </a:r>
            <a:r>
              <a:rPr lang="es-ES" sz="1200" kern="1200" dirty="0" err="1">
                <a:solidFill>
                  <a:schemeClr val="tx1"/>
                </a:solidFill>
                <a:effectLst/>
                <a:latin typeface="+mn-lt"/>
                <a:ea typeface="+mn-ea"/>
                <a:cs typeface="+mn-cs"/>
              </a:rPr>
              <a:t>obliqua</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Wen</a:t>
            </a:r>
            <a:r>
              <a:rPr lang="es-ES" sz="1200" kern="1200" dirty="0">
                <a:solidFill>
                  <a:schemeClr val="tx1"/>
                </a:solidFill>
                <a:effectLst/>
                <a:latin typeface="+mn-lt"/>
                <a:ea typeface="+mn-ea"/>
                <a:cs typeface="+mn-cs"/>
              </a:rPr>
              <a:t> &amp; Duarte 2009). Considerando que las alteraciones hematológicas se manifiestan entre 1 y 72 horas después del contacto con las larvas de L. </a:t>
            </a:r>
            <a:r>
              <a:rPr lang="es-ES" sz="1200" kern="1200" dirty="0" err="1">
                <a:solidFill>
                  <a:schemeClr val="tx1"/>
                </a:solidFill>
                <a:effectLst/>
                <a:latin typeface="+mn-lt"/>
                <a:ea typeface="+mn-ea"/>
                <a:cs typeface="+mn-cs"/>
              </a:rPr>
              <a:t>obliqua</a:t>
            </a:r>
            <a:r>
              <a:rPr lang="es-ES" sz="1200" kern="1200" dirty="0">
                <a:solidFill>
                  <a:schemeClr val="tx1"/>
                </a:solidFill>
                <a:effectLst/>
                <a:latin typeface="+mn-lt"/>
                <a:ea typeface="+mn-ea"/>
                <a:cs typeface="+mn-cs"/>
              </a:rPr>
              <a:t> (Torres &amp; Abella 2008), esta demanda tardía puede ser fatal.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Además, no existe diagnóstico con criterios específicos para el </a:t>
            </a:r>
            <a:r>
              <a:rPr lang="es-ES" sz="1200" kern="1200" dirty="0" err="1">
                <a:solidFill>
                  <a:schemeClr val="tx1"/>
                </a:solidFill>
                <a:effectLst/>
                <a:latin typeface="+mn-lt"/>
                <a:ea typeface="+mn-ea"/>
                <a:cs typeface="+mn-cs"/>
              </a:rPr>
              <a:t>lonomismo</a:t>
            </a:r>
            <a:r>
              <a:rPr lang="es-ES" sz="1200" kern="1200" dirty="0">
                <a:solidFill>
                  <a:schemeClr val="tx1"/>
                </a:solidFill>
                <a:effectLst/>
                <a:latin typeface="+mn-lt"/>
                <a:ea typeface="+mn-ea"/>
                <a:cs typeface="+mn-cs"/>
              </a:rPr>
              <a:t>, siendo éste realizado apenas a partir del historial del paciente y descripción del espécimen que desencadenó los síntomas (</a:t>
            </a:r>
            <a:r>
              <a:rPr lang="es-ES" sz="1200" kern="1200" dirty="0" err="1">
                <a:solidFill>
                  <a:schemeClr val="tx1"/>
                </a:solidFill>
                <a:effectLst/>
                <a:latin typeface="+mn-lt"/>
                <a:ea typeface="+mn-ea"/>
                <a:cs typeface="+mn-cs"/>
              </a:rPr>
              <a:t>Wen</a:t>
            </a:r>
            <a:r>
              <a:rPr lang="es-ES" sz="1200" kern="1200" dirty="0">
                <a:solidFill>
                  <a:schemeClr val="tx1"/>
                </a:solidFill>
                <a:effectLst/>
                <a:latin typeface="+mn-lt"/>
                <a:ea typeface="+mn-ea"/>
                <a:cs typeface="+mn-cs"/>
              </a:rPr>
              <a:t> &amp; Duarte 2009). Por lo tanto, el conocimiento sobre áreas de riesgo de accidentes con la especie es de suma importancia para los agentes del área de la salud, para que éstos puedan </a:t>
            </a:r>
            <a:r>
              <a:rPr lang="es-ES" sz="1200" kern="1200" dirty="0" err="1">
                <a:solidFill>
                  <a:schemeClr val="tx1"/>
                </a:solidFill>
                <a:effectLst/>
                <a:latin typeface="+mn-lt"/>
                <a:ea typeface="+mn-ea"/>
                <a:cs typeface="+mn-cs"/>
              </a:rPr>
              <a:t>recepcionar</a:t>
            </a:r>
            <a:r>
              <a:rPr lang="es-ES" sz="1200" kern="1200" dirty="0">
                <a:solidFill>
                  <a:schemeClr val="tx1"/>
                </a:solidFill>
                <a:effectLst/>
                <a:latin typeface="+mn-lt"/>
                <a:ea typeface="+mn-ea"/>
                <a:cs typeface="+mn-cs"/>
              </a:rPr>
              <a:t> a los enfermos, identificando los síntomas en función de la determinación del área de riesgo y, así, administrar el suero </a:t>
            </a:r>
            <a:r>
              <a:rPr lang="es-ES" sz="1200" kern="1200" dirty="0" err="1">
                <a:solidFill>
                  <a:schemeClr val="tx1"/>
                </a:solidFill>
                <a:effectLst/>
                <a:latin typeface="+mn-lt"/>
                <a:ea typeface="+mn-ea"/>
                <a:cs typeface="+mn-cs"/>
              </a:rPr>
              <a:t>antilonómico</a:t>
            </a:r>
            <a:r>
              <a:rPr lang="es-ES" sz="1200" kern="1200" dirty="0">
                <a:solidFill>
                  <a:schemeClr val="tx1"/>
                </a:solidFill>
                <a:effectLst/>
                <a:latin typeface="+mn-lt"/>
                <a:ea typeface="+mn-ea"/>
                <a:cs typeface="+mn-cs"/>
              </a:rPr>
              <a:t> a los pacientes.</a:t>
            </a:r>
          </a:p>
        </p:txBody>
      </p:sp>
      <p:sp>
        <p:nvSpPr>
          <p:cNvPr id="4" name="Espaço Reservado para Número de Slide 3"/>
          <p:cNvSpPr>
            <a:spLocks noGrp="1"/>
          </p:cNvSpPr>
          <p:nvPr>
            <p:ph type="sldNum" sz="quarter" idx="10"/>
          </p:nvPr>
        </p:nvSpPr>
        <p:spPr/>
        <p:txBody>
          <a:bodyPr/>
          <a:lstStyle/>
          <a:p>
            <a:fld id="{987D92CF-4661-4418-80CD-32785573A86E}" type="slidenum">
              <a:rPr lang="pt-BR" smtClean="0"/>
              <a:t>9</a:t>
            </a:fld>
            <a:endParaRPr lang="pt-BR"/>
          </a:p>
        </p:txBody>
      </p:sp>
    </p:spTree>
    <p:extLst>
      <p:ext uri="{BB962C8B-B14F-4D97-AF65-F5344CB8AC3E}">
        <p14:creationId xmlns:p14="http://schemas.microsoft.com/office/powerpoint/2010/main" val="2157242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FFE280-ED2A-4C8B-A302-CBD9E696BB1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D268A461-9227-4C47-8088-2EC8754935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37FC72D-5CDE-4D24-8607-549BF23FEBCC}"/>
              </a:ext>
            </a:extLst>
          </p:cNvPr>
          <p:cNvSpPr>
            <a:spLocks noGrp="1"/>
          </p:cNvSpPr>
          <p:nvPr>
            <p:ph type="dt" sz="half" idx="10"/>
          </p:nvPr>
        </p:nvSpPr>
        <p:spPr/>
        <p:txBody>
          <a:bodyPr/>
          <a:lstStyle/>
          <a:p>
            <a:fld id="{2CAD23E6-1DCB-4C53-B07D-53C4A56705C5}" type="datetimeFigureOut">
              <a:rPr lang="pt-BR" smtClean="0"/>
              <a:t>04/02/2023</a:t>
            </a:fld>
            <a:endParaRPr lang="pt-BR"/>
          </a:p>
        </p:txBody>
      </p:sp>
      <p:sp>
        <p:nvSpPr>
          <p:cNvPr id="5" name="Espaço Reservado para Rodapé 4">
            <a:extLst>
              <a:ext uri="{FF2B5EF4-FFF2-40B4-BE49-F238E27FC236}">
                <a16:creationId xmlns:a16="http://schemas.microsoft.com/office/drawing/2014/main" id="{7EC149E9-A834-48E2-B683-22AFDA20387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316EB7E-0685-4F96-8A1A-EC22800222C1}"/>
              </a:ext>
            </a:extLst>
          </p:cNvPr>
          <p:cNvSpPr>
            <a:spLocks noGrp="1"/>
          </p:cNvSpPr>
          <p:nvPr>
            <p:ph type="sldNum" sz="quarter" idx="12"/>
          </p:nvPr>
        </p:nvSpPr>
        <p:spPr/>
        <p:txBody>
          <a:bodyPr/>
          <a:lstStyle/>
          <a:p>
            <a:fld id="{31360DE5-3EA1-46BB-952A-289CB1DC456C}" type="slidenum">
              <a:rPr lang="pt-BR" smtClean="0"/>
              <a:t>‹nº›</a:t>
            </a:fld>
            <a:endParaRPr lang="pt-BR"/>
          </a:p>
        </p:txBody>
      </p:sp>
    </p:spTree>
    <p:extLst>
      <p:ext uri="{BB962C8B-B14F-4D97-AF65-F5344CB8AC3E}">
        <p14:creationId xmlns:p14="http://schemas.microsoft.com/office/powerpoint/2010/main" val="2741122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7887E-9A91-4305-A29D-041D76E73EE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F431D66-301C-4EAA-8608-C046DE1CAF39}"/>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4C6C9DE-B067-4F60-96D8-5B1A3197F72E}"/>
              </a:ext>
            </a:extLst>
          </p:cNvPr>
          <p:cNvSpPr>
            <a:spLocks noGrp="1"/>
          </p:cNvSpPr>
          <p:nvPr>
            <p:ph type="dt" sz="half" idx="10"/>
          </p:nvPr>
        </p:nvSpPr>
        <p:spPr/>
        <p:txBody>
          <a:bodyPr/>
          <a:lstStyle/>
          <a:p>
            <a:fld id="{2CAD23E6-1DCB-4C53-B07D-53C4A56705C5}" type="datetimeFigureOut">
              <a:rPr lang="pt-BR" smtClean="0"/>
              <a:t>04/02/2023</a:t>
            </a:fld>
            <a:endParaRPr lang="pt-BR"/>
          </a:p>
        </p:txBody>
      </p:sp>
      <p:sp>
        <p:nvSpPr>
          <p:cNvPr id="5" name="Espaço Reservado para Rodapé 4">
            <a:extLst>
              <a:ext uri="{FF2B5EF4-FFF2-40B4-BE49-F238E27FC236}">
                <a16:creationId xmlns:a16="http://schemas.microsoft.com/office/drawing/2014/main" id="{F2C548C3-3187-49A5-BEF8-65DDEA6103D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A0BFA23-C17A-4D17-A66D-05E80AD8F2D5}"/>
              </a:ext>
            </a:extLst>
          </p:cNvPr>
          <p:cNvSpPr>
            <a:spLocks noGrp="1"/>
          </p:cNvSpPr>
          <p:nvPr>
            <p:ph type="sldNum" sz="quarter" idx="12"/>
          </p:nvPr>
        </p:nvSpPr>
        <p:spPr/>
        <p:txBody>
          <a:bodyPr/>
          <a:lstStyle/>
          <a:p>
            <a:fld id="{31360DE5-3EA1-46BB-952A-289CB1DC456C}" type="slidenum">
              <a:rPr lang="pt-BR" smtClean="0"/>
              <a:t>‹nº›</a:t>
            </a:fld>
            <a:endParaRPr lang="pt-BR"/>
          </a:p>
        </p:txBody>
      </p:sp>
    </p:spTree>
    <p:extLst>
      <p:ext uri="{BB962C8B-B14F-4D97-AF65-F5344CB8AC3E}">
        <p14:creationId xmlns:p14="http://schemas.microsoft.com/office/powerpoint/2010/main" val="1787902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81F9730-B3AD-4097-908A-46CCA4FDEB9A}"/>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0878AA1-AA45-4017-921E-8BB31B583621}"/>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4DE9F33-0E08-4ED8-B30C-733415B6B243}"/>
              </a:ext>
            </a:extLst>
          </p:cNvPr>
          <p:cNvSpPr>
            <a:spLocks noGrp="1"/>
          </p:cNvSpPr>
          <p:nvPr>
            <p:ph type="dt" sz="half" idx="10"/>
          </p:nvPr>
        </p:nvSpPr>
        <p:spPr/>
        <p:txBody>
          <a:bodyPr/>
          <a:lstStyle/>
          <a:p>
            <a:fld id="{2CAD23E6-1DCB-4C53-B07D-53C4A56705C5}" type="datetimeFigureOut">
              <a:rPr lang="pt-BR" smtClean="0"/>
              <a:t>04/02/2023</a:t>
            </a:fld>
            <a:endParaRPr lang="pt-BR"/>
          </a:p>
        </p:txBody>
      </p:sp>
      <p:sp>
        <p:nvSpPr>
          <p:cNvPr id="5" name="Espaço Reservado para Rodapé 4">
            <a:extLst>
              <a:ext uri="{FF2B5EF4-FFF2-40B4-BE49-F238E27FC236}">
                <a16:creationId xmlns:a16="http://schemas.microsoft.com/office/drawing/2014/main" id="{5DBB28C8-663E-4AD3-A7EF-FE31FC8BBB4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F0CC3A1-4F1A-47A6-B549-EAD63D2CAF59}"/>
              </a:ext>
            </a:extLst>
          </p:cNvPr>
          <p:cNvSpPr>
            <a:spLocks noGrp="1"/>
          </p:cNvSpPr>
          <p:nvPr>
            <p:ph type="sldNum" sz="quarter" idx="12"/>
          </p:nvPr>
        </p:nvSpPr>
        <p:spPr/>
        <p:txBody>
          <a:bodyPr/>
          <a:lstStyle/>
          <a:p>
            <a:fld id="{31360DE5-3EA1-46BB-952A-289CB1DC456C}" type="slidenum">
              <a:rPr lang="pt-BR" smtClean="0"/>
              <a:t>‹nº›</a:t>
            </a:fld>
            <a:endParaRPr lang="pt-BR"/>
          </a:p>
        </p:txBody>
      </p:sp>
    </p:spTree>
    <p:extLst>
      <p:ext uri="{BB962C8B-B14F-4D97-AF65-F5344CB8AC3E}">
        <p14:creationId xmlns:p14="http://schemas.microsoft.com/office/powerpoint/2010/main" val="1993028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79CCF3-B984-4E1A-A16F-53DA7BC598F9}"/>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D339EA7F-F114-464D-940B-FD3B5336E39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A4098A3-927F-4997-A170-B33E62073E2C}"/>
              </a:ext>
            </a:extLst>
          </p:cNvPr>
          <p:cNvSpPr>
            <a:spLocks noGrp="1"/>
          </p:cNvSpPr>
          <p:nvPr>
            <p:ph type="dt" sz="half" idx="10"/>
          </p:nvPr>
        </p:nvSpPr>
        <p:spPr/>
        <p:txBody>
          <a:bodyPr/>
          <a:lstStyle/>
          <a:p>
            <a:fld id="{2CAD23E6-1DCB-4C53-B07D-53C4A56705C5}" type="datetimeFigureOut">
              <a:rPr lang="pt-BR" smtClean="0"/>
              <a:t>04/02/2023</a:t>
            </a:fld>
            <a:endParaRPr lang="pt-BR"/>
          </a:p>
        </p:txBody>
      </p:sp>
      <p:sp>
        <p:nvSpPr>
          <p:cNvPr id="5" name="Espaço Reservado para Rodapé 4">
            <a:extLst>
              <a:ext uri="{FF2B5EF4-FFF2-40B4-BE49-F238E27FC236}">
                <a16:creationId xmlns:a16="http://schemas.microsoft.com/office/drawing/2014/main" id="{EC42F942-65BD-4A2F-B68A-D706C0FB5DC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C4C6A53-C7A7-411F-BB1A-0B2891429C7B}"/>
              </a:ext>
            </a:extLst>
          </p:cNvPr>
          <p:cNvSpPr>
            <a:spLocks noGrp="1"/>
          </p:cNvSpPr>
          <p:nvPr>
            <p:ph type="sldNum" sz="quarter" idx="12"/>
          </p:nvPr>
        </p:nvSpPr>
        <p:spPr/>
        <p:txBody>
          <a:bodyPr/>
          <a:lstStyle/>
          <a:p>
            <a:fld id="{31360DE5-3EA1-46BB-952A-289CB1DC456C}" type="slidenum">
              <a:rPr lang="pt-BR" smtClean="0"/>
              <a:t>‹nº›</a:t>
            </a:fld>
            <a:endParaRPr lang="pt-BR"/>
          </a:p>
        </p:txBody>
      </p:sp>
    </p:spTree>
    <p:extLst>
      <p:ext uri="{BB962C8B-B14F-4D97-AF65-F5344CB8AC3E}">
        <p14:creationId xmlns:p14="http://schemas.microsoft.com/office/powerpoint/2010/main" val="3812988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042E0-CFAB-453F-B888-CA320AF57390}"/>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FE324A11-C1E9-414D-AB3B-0AF0FDBF9B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CDDDA044-F9AD-4F4B-B3A4-0A4A10C3DF75}"/>
              </a:ext>
            </a:extLst>
          </p:cNvPr>
          <p:cNvSpPr>
            <a:spLocks noGrp="1"/>
          </p:cNvSpPr>
          <p:nvPr>
            <p:ph type="dt" sz="half" idx="10"/>
          </p:nvPr>
        </p:nvSpPr>
        <p:spPr/>
        <p:txBody>
          <a:bodyPr/>
          <a:lstStyle/>
          <a:p>
            <a:fld id="{2CAD23E6-1DCB-4C53-B07D-53C4A56705C5}" type="datetimeFigureOut">
              <a:rPr lang="pt-BR" smtClean="0"/>
              <a:t>04/02/2023</a:t>
            </a:fld>
            <a:endParaRPr lang="pt-BR"/>
          </a:p>
        </p:txBody>
      </p:sp>
      <p:sp>
        <p:nvSpPr>
          <p:cNvPr id="5" name="Espaço Reservado para Rodapé 4">
            <a:extLst>
              <a:ext uri="{FF2B5EF4-FFF2-40B4-BE49-F238E27FC236}">
                <a16:creationId xmlns:a16="http://schemas.microsoft.com/office/drawing/2014/main" id="{40585C71-39B3-4610-89AD-7C4F82BC6F6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68BDA94-D924-4DC0-9C30-FE695ABBC578}"/>
              </a:ext>
            </a:extLst>
          </p:cNvPr>
          <p:cNvSpPr>
            <a:spLocks noGrp="1"/>
          </p:cNvSpPr>
          <p:nvPr>
            <p:ph type="sldNum" sz="quarter" idx="12"/>
          </p:nvPr>
        </p:nvSpPr>
        <p:spPr/>
        <p:txBody>
          <a:bodyPr/>
          <a:lstStyle/>
          <a:p>
            <a:fld id="{31360DE5-3EA1-46BB-952A-289CB1DC456C}" type="slidenum">
              <a:rPr lang="pt-BR" smtClean="0"/>
              <a:t>‹nº›</a:t>
            </a:fld>
            <a:endParaRPr lang="pt-BR"/>
          </a:p>
        </p:txBody>
      </p:sp>
    </p:spTree>
    <p:extLst>
      <p:ext uri="{BB962C8B-B14F-4D97-AF65-F5344CB8AC3E}">
        <p14:creationId xmlns:p14="http://schemas.microsoft.com/office/powerpoint/2010/main" val="2147151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E3AE56-2314-4B6B-A6BD-7AC041B4AAEA}"/>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F73E02F-1715-424E-ABFC-C64C4853FE44}"/>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5B5E47D-3484-45D9-8D04-A36A069DE790}"/>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69E84B7-601B-4744-9F73-5F7AFDD94633}"/>
              </a:ext>
            </a:extLst>
          </p:cNvPr>
          <p:cNvSpPr>
            <a:spLocks noGrp="1"/>
          </p:cNvSpPr>
          <p:nvPr>
            <p:ph type="dt" sz="half" idx="10"/>
          </p:nvPr>
        </p:nvSpPr>
        <p:spPr/>
        <p:txBody>
          <a:bodyPr/>
          <a:lstStyle/>
          <a:p>
            <a:fld id="{2CAD23E6-1DCB-4C53-B07D-53C4A56705C5}" type="datetimeFigureOut">
              <a:rPr lang="pt-BR" smtClean="0"/>
              <a:t>04/02/2023</a:t>
            </a:fld>
            <a:endParaRPr lang="pt-BR"/>
          </a:p>
        </p:txBody>
      </p:sp>
      <p:sp>
        <p:nvSpPr>
          <p:cNvPr id="6" name="Espaço Reservado para Rodapé 5">
            <a:extLst>
              <a:ext uri="{FF2B5EF4-FFF2-40B4-BE49-F238E27FC236}">
                <a16:creationId xmlns:a16="http://schemas.microsoft.com/office/drawing/2014/main" id="{FAA90B29-89BF-4E9F-9A0C-3FFE358EA6C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AF22746-57C0-41AE-AEE6-31CAC8475EFD}"/>
              </a:ext>
            </a:extLst>
          </p:cNvPr>
          <p:cNvSpPr>
            <a:spLocks noGrp="1"/>
          </p:cNvSpPr>
          <p:nvPr>
            <p:ph type="sldNum" sz="quarter" idx="12"/>
          </p:nvPr>
        </p:nvSpPr>
        <p:spPr/>
        <p:txBody>
          <a:bodyPr/>
          <a:lstStyle/>
          <a:p>
            <a:fld id="{31360DE5-3EA1-46BB-952A-289CB1DC456C}" type="slidenum">
              <a:rPr lang="pt-BR" smtClean="0"/>
              <a:t>‹nº›</a:t>
            </a:fld>
            <a:endParaRPr lang="pt-BR"/>
          </a:p>
        </p:txBody>
      </p:sp>
    </p:spTree>
    <p:extLst>
      <p:ext uri="{BB962C8B-B14F-4D97-AF65-F5344CB8AC3E}">
        <p14:creationId xmlns:p14="http://schemas.microsoft.com/office/powerpoint/2010/main" val="1009478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0A24A9-8F9C-414F-B772-555DEFEC94F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1799784-CBFD-4615-AF96-25984828F1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D2B322B8-D942-4624-A51B-6674AD2386C9}"/>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FFE893BC-F6A0-497E-BF7D-8642DD943B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12BE6574-D7BA-4E20-B22C-71BAD50AFF9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2562882-CCD7-47C1-B6CF-B87BD666AEF3}"/>
              </a:ext>
            </a:extLst>
          </p:cNvPr>
          <p:cNvSpPr>
            <a:spLocks noGrp="1"/>
          </p:cNvSpPr>
          <p:nvPr>
            <p:ph type="dt" sz="half" idx="10"/>
          </p:nvPr>
        </p:nvSpPr>
        <p:spPr/>
        <p:txBody>
          <a:bodyPr/>
          <a:lstStyle/>
          <a:p>
            <a:fld id="{2CAD23E6-1DCB-4C53-B07D-53C4A56705C5}" type="datetimeFigureOut">
              <a:rPr lang="pt-BR" smtClean="0"/>
              <a:t>04/02/2023</a:t>
            </a:fld>
            <a:endParaRPr lang="pt-BR"/>
          </a:p>
        </p:txBody>
      </p:sp>
      <p:sp>
        <p:nvSpPr>
          <p:cNvPr id="8" name="Espaço Reservado para Rodapé 7">
            <a:extLst>
              <a:ext uri="{FF2B5EF4-FFF2-40B4-BE49-F238E27FC236}">
                <a16:creationId xmlns:a16="http://schemas.microsoft.com/office/drawing/2014/main" id="{CB1578BB-5299-4D88-8A75-128117831AD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F665B4BD-207E-4D18-A138-470495A5AAF0}"/>
              </a:ext>
            </a:extLst>
          </p:cNvPr>
          <p:cNvSpPr>
            <a:spLocks noGrp="1"/>
          </p:cNvSpPr>
          <p:nvPr>
            <p:ph type="sldNum" sz="quarter" idx="12"/>
          </p:nvPr>
        </p:nvSpPr>
        <p:spPr/>
        <p:txBody>
          <a:bodyPr/>
          <a:lstStyle/>
          <a:p>
            <a:fld id="{31360DE5-3EA1-46BB-952A-289CB1DC456C}" type="slidenum">
              <a:rPr lang="pt-BR" smtClean="0"/>
              <a:t>‹nº›</a:t>
            </a:fld>
            <a:endParaRPr lang="pt-BR"/>
          </a:p>
        </p:txBody>
      </p:sp>
    </p:spTree>
    <p:extLst>
      <p:ext uri="{BB962C8B-B14F-4D97-AF65-F5344CB8AC3E}">
        <p14:creationId xmlns:p14="http://schemas.microsoft.com/office/powerpoint/2010/main" val="863583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CF148F-A5D7-4312-B1E4-CCEB433B4FD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45E2B9EC-C0D4-4038-BD28-447836E1C298}"/>
              </a:ext>
            </a:extLst>
          </p:cNvPr>
          <p:cNvSpPr>
            <a:spLocks noGrp="1"/>
          </p:cNvSpPr>
          <p:nvPr>
            <p:ph type="dt" sz="half" idx="10"/>
          </p:nvPr>
        </p:nvSpPr>
        <p:spPr/>
        <p:txBody>
          <a:bodyPr/>
          <a:lstStyle/>
          <a:p>
            <a:fld id="{2CAD23E6-1DCB-4C53-B07D-53C4A56705C5}" type="datetimeFigureOut">
              <a:rPr lang="pt-BR" smtClean="0"/>
              <a:t>04/02/2023</a:t>
            </a:fld>
            <a:endParaRPr lang="pt-BR"/>
          </a:p>
        </p:txBody>
      </p:sp>
      <p:sp>
        <p:nvSpPr>
          <p:cNvPr id="4" name="Espaço Reservado para Rodapé 3">
            <a:extLst>
              <a:ext uri="{FF2B5EF4-FFF2-40B4-BE49-F238E27FC236}">
                <a16:creationId xmlns:a16="http://schemas.microsoft.com/office/drawing/2014/main" id="{742BD94A-5188-4466-91D1-E618EA4E9928}"/>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BB6F062-82D2-4DD7-ABDA-D6D1CEE28369}"/>
              </a:ext>
            </a:extLst>
          </p:cNvPr>
          <p:cNvSpPr>
            <a:spLocks noGrp="1"/>
          </p:cNvSpPr>
          <p:nvPr>
            <p:ph type="sldNum" sz="quarter" idx="12"/>
          </p:nvPr>
        </p:nvSpPr>
        <p:spPr/>
        <p:txBody>
          <a:bodyPr/>
          <a:lstStyle/>
          <a:p>
            <a:fld id="{31360DE5-3EA1-46BB-952A-289CB1DC456C}" type="slidenum">
              <a:rPr lang="pt-BR" smtClean="0"/>
              <a:t>‹nº›</a:t>
            </a:fld>
            <a:endParaRPr lang="pt-BR"/>
          </a:p>
        </p:txBody>
      </p:sp>
    </p:spTree>
    <p:extLst>
      <p:ext uri="{BB962C8B-B14F-4D97-AF65-F5344CB8AC3E}">
        <p14:creationId xmlns:p14="http://schemas.microsoft.com/office/powerpoint/2010/main" val="2671645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8FD72C6-9331-4D18-889B-067340A0038E}"/>
              </a:ext>
            </a:extLst>
          </p:cNvPr>
          <p:cNvSpPr>
            <a:spLocks noGrp="1"/>
          </p:cNvSpPr>
          <p:nvPr>
            <p:ph type="dt" sz="half" idx="10"/>
          </p:nvPr>
        </p:nvSpPr>
        <p:spPr/>
        <p:txBody>
          <a:bodyPr/>
          <a:lstStyle/>
          <a:p>
            <a:fld id="{2CAD23E6-1DCB-4C53-B07D-53C4A56705C5}" type="datetimeFigureOut">
              <a:rPr lang="pt-BR" smtClean="0"/>
              <a:t>04/02/2023</a:t>
            </a:fld>
            <a:endParaRPr lang="pt-BR"/>
          </a:p>
        </p:txBody>
      </p:sp>
      <p:sp>
        <p:nvSpPr>
          <p:cNvPr id="3" name="Espaço Reservado para Rodapé 2">
            <a:extLst>
              <a:ext uri="{FF2B5EF4-FFF2-40B4-BE49-F238E27FC236}">
                <a16:creationId xmlns:a16="http://schemas.microsoft.com/office/drawing/2014/main" id="{F5FCA4BA-3F30-4B90-B828-F5D04C0AE563}"/>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AE775742-2023-4405-9455-72F76DD72A77}"/>
              </a:ext>
            </a:extLst>
          </p:cNvPr>
          <p:cNvSpPr>
            <a:spLocks noGrp="1"/>
          </p:cNvSpPr>
          <p:nvPr>
            <p:ph type="sldNum" sz="quarter" idx="12"/>
          </p:nvPr>
        </p:nvSpPr>
        <p:spPr/>
        <p:txBody>
          <a:bodyPr/>
          <a:lstStyle/>
          <a:p>
            <a:fld id="{31360DE5-3EA1-46BB-952A-289CB1DC456C}" type="slidenum">
              <a:rPr lang="pt-BR" smtClean="0"/>
              <a:t>‹nº›</a:t>
            </a:fld>
            <a:endParaRPr lang="pt-BR"/>
          </a:p>
        </p:txBody>
      </p:sp>
    </p:spTree>
    <p:extLst>
      <p:ext uri="{BB962C8B-B14F-4D97-AF65-F5344CB8AC3E}">
        <p14:creationId xmlns:p14="http://schemas.microsoft.com/office/powerpoint/2010/main" val="397917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80802B-AA48-437E-9CF1-9B246DD7A1F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FD02A9C1-B2A6-4BF6-A043-D2349D8029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33572C20-FA46-4EF8-8277-732E562A6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8C9E07B1-E9AA-42A7-AEFD-4D8CB214C03E}"/>
              </a:ext>
            </a:extLst>
          </p:cNvPr>
          <p:cNvSpPr>
            <a:spLocks noGrp="1"/>
          </p:cNvSpPr>
          <p:nvPr>
            <p:ph type="dt" sz="half" idx="10"/>
          </p:nvPr>
        </p:nvSpPr>
        <p:spPr/>
        <p:txBody>
          <a:bodyPr/>
          <a:lstStyle/>
          <a:p>
            <a:fld id="{2CAD23E6-1DCB-4C53-B07D-53C4A56705C5}" type="datetimeFigureOut">
              <a:rPr lang="pt-BR" smtClean="0"/>
              <a:t>04/02/2023</a:t>
            </a:fld>
            <a:endParaRPr lang="pt-BR"/>
          </a:p>
        </p:txBody>
      </p:sp>
      <p:sp>
        <p:nvSpPr>
          <p:cNvPr id="6" name="Espaço Reservado para Rodapé 5">
            <a:extLst>
              <a:ext uri="{FF2B5EF4-FFF2-40B4-BE49-F238E27FC236}">
                <a16:creationId xmlns:a16="http://schemas.microsoft.com/office/drawing/2014/main" id="{A427A986-EFFF-4F49-81D4-5DEA79A826C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2ABD785-09DC-4318-A3AE-7BFBEFED7A8A}"/>
              </a:ext>
            </a:extLst>
          </p:cNvPr>
          <p:cNvSpPr>
            <a:spLocks noGrp="1"/>
          </p:cNvSpPr>
          <p:nvPr>
            <p:ph type="sldNum" sz="quarter" idx="12"/>
          </p:nvPr>
        </p:nvSpPr>
        <p:spPr/>
        <p:txBody>
          <a:bodyPr/>
          <a:lstStyle/>
          <a:p>
            <a:fld id="{31360DE5-3EA1-46BB-952A-289CB1DC456C}" type="slidenum">
              <a:rPr lang="pt-BR" smtClean="0"/>
              <a:t>‹nº›</a:t>
            </a:fld>
            <a:endParaRPr lang="pt-BR"/>
          </a:p>
        </p:txBody>
      </p:sp>
    </p:spTree>
    <p:extLst>
      <p:ext uri="{BB962C8B-B14F-4D97-AF65-F5344CB8AC3E}">
        <p14:creationId xmlns:p14="http://schemas.microsoft.com/office/powerpoint/2010/main" val="1438429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B17DC2-9104-4F04-9902-A24426F46C3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B8D65FC2-214C-47D0-8467-805E11AEEE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FAA024D-1081-40B1-9F49-A9095F6EF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E4CC74CE-9101-4FB3-83D9-90F3F2E03BAB}"/>
              </a:ext>
            </a:extLst>
          </p:cNvPr>
          <p:cNvSpPr>
            <a:spLocks noGrp="1"/>
          </p:cNvSpPr>
          <p:nvPr>
            <p:ph type="dt" sz="half" idx="10"/>
          </p:nvPr>
        </p:nvSpPr>
        <p:spPr/>
        <p:txBody>
          <a:bodyPr/>
          <a:lstStyle/>
          <a:p>
            <a:fld id="{2CAD23E6-1DCB-4C53-B07D-53C4A56705C5}" type="datetimeFigureOut">
              <a:rPr lang="pt-BR" smtClean="0"/>
              <a:t>04/02/2023</a:t>
            </a:fld>
            <a:endParaRPr lang="pt-BR"/>
          </a:p>
        </p:txBody>
      </p:sp>
      <p:sp>
        <p:nvSpPr>
          <p:cNvPr id="6" name="Espaço Reservado para Rodapé 5">
            <a:extLst>
              <a:ext uri="{FF2B5EF4-FFF2-40B4-BE49-F238E27FC236}">
                <a16:creationId xmlns:a16="http://schemas.microsoft.com/office/drawing/2014/main" id="{E928B14E-AE66-424C-AC4F-AE579880632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9F9F5E8-E0A0-4A63-AF57-880925C2A63C}"/>
              </a:ext>
            </a:extLst>
          </p:cNvPr>
          <p:cNvSpPr>
            <a:spLocks noGrp="1"/>
          </p:cNvSpPr>
          <p:nvPr>
            <p:ph type="sldNum" sz="quarter" idx="12"/>
          </p:nvPr>
        </p:nvSpPr>
        <p:spPr/>
        <p:txBody>
          <a:bodyPr/>
          <a:lstStyle/>
          <a:p>
            <a:fld id="{31360DE5-3EA1-46BB-952A-289CB1DC456C}" type="slidenum">
              <a:rPr lang="pt-BR" smtClean="0"/>
              <a:t>‹nº›</a:t>
            </a:fld>
            <a:endParaRPr lang="pt-BR"/>
          </a:p>
        </p:txBody>
      </p:sp>
    </p:spTree>
    <p:extLst>
      <p:ext uri="{BB962C8B-B14F-4D97-AF65-F5344CB8AC3E}">
        <p14:creationId xmlns:p14="http://schemas.microsoft.com/office/powerpoint/2010/main" val="273531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1CBEA2B5-E5F2-4B5E-9350-1E695DFF76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E65E2408-4A58-4621-8553-F26039CDEA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DC008CC-095A-42DC-B913-BE79321BE7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D23E6-1DCB-4C53-B07D-53C4A56705C5}" type="datetimeFigureOut">
              <a:rPr lang="pt-BR" smtClean="0"/>
              <a:t>04/02/2023</a:t>
            </a:fld>
            <a:endParaRPr lang="pt-BR"/>
          </a:p>
        </p:txBody>
      </p:sp>
      <p:sp>
        <p:nvSpPr>
          <p:cNvPr id="5" name="Espaço Reservado para Rodapé 4">
            <a:extLst>
              <a:ext uri="{FF2B5EF4-FFF2-40B4-BE49-F238E27FC236}">
                <a16:creationId xmlns:a16="http://schemas.microsoft.com/office/drawing/2014/main" id="{85A59ABF-7E55-4FB9-8830-BFEE7B5652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0A57A42A-7738-4A97-8858-271BD42A42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60DE5-3EA1-46BB-952A-289CB1DC456C}" type="slidenum">
              <a:rPr lang="pt-BR" smtClean="0"/>
              <a:t>‹nº›</a:t>
            </a:fld>
            <a:endParaRPr lang="pt-BR"/>
          </a:p>
        </p:txBody>
      </p:sp>
    </p:spTree>
    <p:extLst>
      <p:ext uri="{BB962C8B-B14F-4D97-AF65-F5344CB8AC3E}">
        <p14:creationId xmlns:p14="http://schemas.microsoft.com/office/powerpoint/2010/main" val="618791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 Id="rId9"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30.pn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30.png"/><Relationship Id="rId4" Type="http://schemas.openxmlformats.org/officeDocument/2006/relationships/image" Target="../media/image29.jpeg"/><Relationship Id="rId9"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30.png"/><Relationship Id="rId10" Type="http://schemas.openxmlformats.org/officeDocument/2006/relationships/image" Target="../media/image32.jpeg"/><Relationship Id="rId4" Type="http://schemas.openxmlformats.org/officeDocument/2006/relationships/image" Target="../media/image29.jpeg"/><Relationship Id="rId9"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gif"/><Relationship Id="rId4" Type="http://schemas.openxmlformats.org/officeDocument/2006/relationships/image" Target="../media/image35.gif"/></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4.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7.wdp"/><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jpeg"/><Relationship Id="rId5" Type="http://schemas.microsoft.com/office/2007/relationships/hdphoto" Target="../media/hdphoto8.wdp"/><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microsoft.com/office/2007/relationships/hdphoto" Target="../media/hdphoto6.wdp"/><Relationship Id="rId3" Type="http://schemas.openxmlformats.org/officeDocument/2006/relationships/image" Target="../media/image11.jpeg"/><Relationship Id="rId7" Type="http://schemas.microsoft.com/office/2007/relationships/hdphoto" Target="../media/hdphoto3.wdp"/><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11" Type="http://schemas.microsoft.com/office/2007/relationships/hdphoto" Target="../media/hdphoto5.wdp"/><Relationship Id="rId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4.png"/><Relationship Id="rId9" Type="http://schemas.microsoft.com/office/2007/relationships/hdphoto" Target="../media/hdphoto4.wdp"/></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openxmlformats.org/officeDocument/2006/relationships/oleObject" Target="../embeddings/oleObject1.bin"/><Relationship Id="rId7" Type="http://schemas.openxmlformats.org/officeDocument/2006/relationships/image" Target="../media/image21.emf"/><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23.emf"/><Relationship Id="rId5" Type="http://schemas.openxmlformats.org/officeDocument/2006/relationships/image" Target="../media/image8.jpeg"/><Relationship Id="rId15" Type="http://schemas.openxmlformats.org/officeDocument/2006/relationships/image" Target="../media/image27.jpeg"/><Relationship Id="rId10" Type="http://schemas.openxmlformats.org/officeDocument/2006/relationships/oleObject" Target="../embeddings/oleObject3.bin"/><Relationship Id="rId4" Type="http://schemas.openxmlformats.org/officeDocument/2006/relationships/image" Target="../media/image20.emf"/><Relationship Id="rId9" Type="http://schemas.microsoft.com/office/2007/relationships/hdphoto" Target="../media/hdphoto7.wdp"/><Relationship Id="rId1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gif"/><Relationship Id="rId5" Type="http://schemas.openxmlformats.org/officeDocument/2006/relationships/image" Target="../media/image30.pn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0490F3AB-C327-44F8-B47E-1A05304A86B6}"/>
              </a:ext>
            </a:extLst>
          </p:cNvPr>
          <p:cNvSpPr/>
          <p:nvPr/>
        </p:nvSpPr>
        <p:spPr>
          <a:xfrm>
            <a:off x="0" y="344557"/>
            <a:ext cx="12192000" cy="464486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 name="Título 1">
            <a:extLst>
              <a:ext uri="{FF2B5EF4-FFF2-40B4-BE49-F238E27FC236}">
                <a16:creationId xmlns:a16="http://schemas.microsoft.com/office/drawing/2014/main" id="{89A41F64-81DC-4CE6-AD04-92D65B4A38B9}"/>
              </a:ext>
            </a:extLst>
          </p:cNvPr>
          <p:cNvSpPr>
            <a:spLocks noGrp="1"/>
          </p:cNvSpPr>
          <p:nvPr>
            <p:ph type="ctrTitle"/>
          </p:nvPr>
        </p:nvSpPr>
        <p:spPr>
          <a:xfrm>
            <a:off x="1368229" y="740318"/>
            <a:ext cx="9144000" cy="2387600"/>
          </a:xfrm>
        </p:spPr>
        <p:txBody>
          <a:bodyPr>
            <a:noAutofit/>
          </a:bodyPr>
          <a:lstStyle/>
          <a:p>
            <a:r>
              <a:rPr lang="pt-BR" sz="3200" b="1" dirty="0">
                <a:solidFill>
                  <a:schemeClr val="bg1"/>
                </a:solidFill>
              </a:rPr>
              <a:t>Mapa de </a:t>
            </a:r>
            <a:r>
              <a:rPr lang="pt-BR" sz="3200" b="1" dirty="0" err="1">
                <a:solidFill>
                  <a:schemeClr val="bg1"/>
                </a:solidFill>
              </a:rPr>
              <a:t>riesgo</a:t>
            </a:r>
            <a:r>
              <a:rPr lang="pt-BR" sz="3200" b="1" dirty="0">
                <a:solidFill>
                  <a:schemeClr val="bg1"/>
                </a:solidFill>
              </a:rPr>
              <a:t> y de </a:t>
            </a:r>
            <a:r>
              <a:rPr lang="pt-BR" sz="3200" b="1" dirty="0" err="1">
                <a:solidFill>
                  <a:schemeClr val="bg1"/>
                </a:solidFill>
              </a:rPr>
              <a:t>probabilidad</a:t>
            </a:r>
            <a:r>
              <a:rPr lang="pt-BR" sz="3200" b="1" dirty="0">
                <a:solidFill>
                  <a:schemeClr val="bg1"/>
                </a:solidFill>
              </a:rPr>
              <a:t> de </a:t>
            </a:r>
            <a:r>
              <a:rPr lang="pt-BR" sz="3200" b="1" dirty="0" err="1">
                <a:solidFill>
                  <a:schemeClr val="bg1"/>
                </a:solidFill>
              </a:rPr>
              <a:t>ocurrencia</a:t>
            </a:r>
            <a:r>
              <a:rPr lang="pt-BR" sz="3200" b="1" dirty="0">
                <a:solidFill>
                  <a:schemeClr val="bg1"/>
                </a:solidFill>
              </a:rPr>
              <a:t> de </a:t>
            </a:r>
            <a:r>
              <a:rPr lang="pt-BR" sz="3200" b="1" i="1" dirty="0" err="1">
                <a:solidFill>
                  <a:schemeClr val="bg1"/>
                </a:solidFill>
              </a:rPr>
              <a:t>Lonomia</a:t>
            </a:r>
            <a:r>
              <a:rPr lang="pt-BR" sz="3200" b="1" i="1" dirty="0">
                <a:solidFill>
                  <a:schemeClr val="bg1"/>
                </a:solidFill>
              </a:rPr>
              <a:t> obliqua</a:t>
            </a:r>
            <a:r>
              <a:rPr lang="pt-BR" sz="3200" b="1" dirty="0">
                <a:solidFill>
                  <a:schemeClr val="bg1"/>
                </a:solidFill>
              </a:rPr>
              <a:t> y </a:t>
            </a:r>
            <a:r>
              <a:rPr lang="pt-BR" sz="3200" b="1" i="1" dirty="0" err="1">
                <a:solidFill>
                  <a:schemeClr val="bg1"/>
                </a:solidFill>
              </a:rPr>
              <a:t>Lonomia</a:t>
            </a:r>
            <a:r>
              <a:rPr lang="pt-BR" sz="3200" b="1" i="1" dirty="0">
                <a:solidFill>
                  <a:schemeClr val="bg1"/>
                </a:solidFill>
              </a:rPr>
              <a:t> </a:t>
            </a:r>
            <a:r>
              <a:rPr lang="pt-BR" sz="3200" b="1" i="1" dirty="0" err="1">
                <a:solidFill>
                  <a:schemeClr val="bg1"/>
                </a:solidFill>
              </a:rPr>
              <a:t>achelous</a:t>
            </a:r>
            <a:r>
              <a:rPr lang="pt-BR" sz="3200" b="1" i="1" dirty="0">
                <a:solidFill>
                  <a:schemeClr val="bg1"/>
                </a:solidFill>
              </a:rPr>
              <a:t> </a:t>
            </a:r>
            <a:r>
              <a:rPr lang="pt-BR" sz="3200" b="1" dirty="0">
                <a:solidFill>
                  <a:schemeClr val="bg1"/>
                </a:solidFill>
              </a:rPr>
              <a:t>(</a:t>
            </a:r>
            <a:r>
              <a:rPr lang="pt-BR" sz="3200" b="1" dirty="0" err="1">
                <a:solidFill>
                  <a:schemeClr val="bg1"/>
                </a:solidFill>
              </a:rPr>
              <a:t>Saturniidae</a:t>
            </a:r>
            <a:r>
              <a:rPr lang="pt-BR" sz="3200" b="1" dirty="0">
                <a:solidFill>
                  <a:schemeClr val="bg1"/>
                </a:solidFill>
              </a:rPr>
              <a:t>, Lepidoptera) en </a:t>
            </a:r>
            <a:r>
              <a:rPr lang="pt-BR" sz="3200" b="1" dirty="0" err="1">
                <a:solidFill>
                  <a:schemeClr val="bg1"/>
                </a:solidFill>
              </a:rPr>
              <a:t>Sudamérica</a:t>
            </a:r>
            <a:r>
              <a:rPr lang="pt-BR" sz="3200" b="1" dirty="0">
                <a:solidFill>
                  <a:schemeClr val="bg1"/>
                </a:solidFill>
              </a:rPr>
              <a:t> mediante </a:t>
            </a:r>
            <a:r>
              <a:rPr lang="pt-BR" sz="3200" b="1" dirty="0" err="1">
                <a:solidFill>
                  <a:schemeClr val="bg1"/>
                </a:solidFill>
              </a:rPr>
              <a:t>la</a:t>
            </a:r>
            <a:r>
              <a:rPr lang="pt-BR" sz="3200" b="1" dirty="0">
                <a:solidFill>
                  <a:schemeClr val="bg1"/>
                </a:solidFill>
              </a:rPr>
              <a:t> </a:t>
            </a:r>
            <a:r>
              <a:rPr lang="pt-BR" sz="3200" b="1" dirty="0" err="1">
                <a:solidFill>
                  <a:schemeClr val="bg1"/>
                </a:solidFill>
              </a:rPr>
              <a:t>evaluación</a:t>
            </a:r>
            <a:r>
              <a:rPr lang="pt-BR" sz="3200" b="1" dirty="0">
                <a:solidFill>
                  <a:schemeClr val="bg1"/>
                </a:solidFill>
              </a:rPr>
              <a:t> de nicho ecológico</a:t>
            </a:r>
          </a:p>
        </p:txBody>
      </p:sp>
      <p:sp>
        <p:nvSpPr>
          <p:cNvPr id="3" name="Subtítulo 2">
            <a:extLst>
              <a:ext uri="{FF2B5EF4-FFF2-40B4-BE49-F238E27FC236}">
                <a16:creationId xmlns:a16="http://schemas.microsoft.com/office/drawing/2014/main" id="{FCCAF441-7E8C-4A6D-BC45-5F2316454D44}"/>
              </a:ext>
            </a:extLst>
          </p:cNvPr>
          <p:cNvSpPr>
            <a:spLocks noGrp="1"/>
          </p:cNvSpPr>
          <p:nvPr>
            <p:ph type="subTitle" idx="1"/>
          </p:nvPr>
        </p:nvSpPr>
        <p:spPr>
          <a:xfrm>
            <a:off x="1484243" y="3500457"/>
            <a:ext cx="9144000" cy="1655762"/>
          </a:xfrm>
        </p:spPr>
        <p:txBody>
          <a:bodyPr/>
          <a:lstStyle/>
          <a:p>
            <a:r>
              <a:rPr lang="pt-BR" b="1" dirty="0">
                <a:solidFill>
                  <a:schemeClr val="bg1"/>
                </a:solidFill>
              </a:rPr>
              <a:t>Marília Melo Favalesso</a:t>
            </a:r>
          </a:p>
          <a:p>
            <a:r>
              <a:rPr lang="pt-BR" sz="2000" dirty="0" err="1">
                <a:solidFill>
                  <a:schemeClr val="bg1"/>
                </a:solidFill>
              </a:rPr>
              <a:t>Directora</a:t>
            </a:r>
            <a:r>
              <a:rPr lang="pt-BR" sz="2000" dirty="0">
                <a:solidFill>
                  <a:schemeClr val="bg1"/>
                </a:solidFill>
              </a:rPr>
              <a:t>: Dra. Maria Elisa </a:t>
            </a:r>
            <a:r>
              <a:rPr lang="pt-BR" sz="2000" dirty="0" err="1">
                <a:solidFill>
                  <a:schemeClr val="bg1"/>
                </a:solidFill>
              </a:rPr>
              <a:t>Peichoto</a:t>
            </a:r>
            <a:endParaRPr lang="pt-BR" sz="2000" dirty="0">
              <a:solidFill>
                <a:schemeClr val="bg1"/>
              </a:solidFill>
            </a:endParaRPr>
          </a:p>
          <a:p>
            <a:r>
              <a:rPr lang="pt-BR" sz="2000" dirty="0" err="1">
                <a:solidFill>
                  <a:schemeClr val="bg1"/>
                </a:solidFill>
              </a:rPr>
              <a:t>Co-diretora</a:t>
            </a:r>
            <a:r>
              <a:rPr lang="pt-BR" sz="2000" dirty="0">
                <a:solidFill>
                  <a:schemeClr val="bg1"/>
                </a:solidFill>
              </a:rPr>
              <a:t>: Dra. Ana Tereza Bittencourt Guimarães</a:t>
            </a:r>
          </a:p>
          <a:p>
            <a:endParaRPr lang="pt-BR" dirty="0"/>
          </a:p>
        </p:txBody>
      </p:sp>
      <p:pic>
        <p:nvPicPr>
          <p:cNvPr id="1026" name="Picture 2" descr="Resultado de imagem para inmet argentina">
            <a:extLst>
              <a:ext uri="{FF2B5EF4-FFF2-40B4-BE49-F238E27FC236}">
                <a16:creationId xmlns:a16="http://schemas.microsoft.com/office/drawing/2014/main" id="{2423C43E-3E67-4495-A857-06F1169A1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289" y="5202721"/>
            <a:ext cx="3137653" cy="14014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conicet argentina">
            <a:extLst>
              <a:ext uri="{FF2B5EF4-FFF2-40B4-BE49-F238E27FC236}">
                <a16:creationId xmlns:a16="http://schemas.microsoft.com/office/drawing/2014/main" id="{014DFBE0-290C-4BC5-A520-B217C06FB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713" y="5360048"/>
            <a:ext cx="2473502" cy="12441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m para unioeste cascavel">
            <a:extLst>
              <a:ext uri="{FF2B5EF4-FFF2-40B4-BE49-F238E27FC236}">
                <a16:creationId xmlns:a16="http://schemas.microsoft.com/office/drawing/2014/main" id="{EE5AAA74-DFEA-40E6-BB80-62AC0132B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0986" y="5281384"/>
            <a:ext cx="3472070" cy="1244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Resultado de imagem para lonomia obliqua">
            <a:extLst>
              <a:ext uri="{FF2B5EF4-FFF2-40B4-BE49-F238E27FC236}">
                <a16:creationId xmlns:a16="http://schemas.microsoft.com/office/drawing/2014/main" id="{3D786FF3-2B79-4336-AD3E-16D99802B1B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2655" b="95575" l="1650" r="92739">
                        <a14:foregroundMark x1="4290" y1="20354" x2="4290" y2="20354"/>
                        <a14:foregroundMark x1="11881" y1="8407" x2="11881" y2="8407"/>
                        <a14:foregroundMark x1="5281" y1="8407" x2="5281" y2="8407"/>
                        <a14:foregroundMark x1="5281" y1="3097" x2="5281" y2="3097"/>
                        <a14:foregroundMark x1="93069" y1="25221" x2="93069" y2="25221"/>
                        <a14:foregroundMark x1="93069" y1="12389" x2="93069" y2="12389"/>
                        <a14:foregroundMark x1="71287" y1="93363" x2="71287" y2="93363"/>
                        <a14:foregroundMark x1="27063" y1="91150" x2="27063" y2="91150"/>
                        <a14:foregroundMark x1="28053" y1="95575" x2="28053" y2="95575"/>
                        <a14:foregroundMark x1="93069" y1="68584" x2="93069" y2="68584"/>
                        <a14:foregroundMark x1="73597" y1="95575" x2="73597" y2="95575"/>
                      </a14:backgroundRemoval>
                    </a14:imgEffect>
                  </a14:imgLayer>
                </a14:imgProps>
              </a:ext>
              <a:ext uri="{28A0092B-C50C-407E-A947-70E740481C1C}">
                <a14:useLocalDpi xmlns:a14="http://schemas.microsoft.com/office/drawing/2010/main" val="0"/>
              </a:ext>
            </a:extLst>
          </a:blip>
          <a:srcRect/>
          <a:stretch>
            <a:fillRect/>
          </a:stretch>
        </p:blipFill>
        <p:spPr bwMode="auto">
          <a:xfrm rot="20160469">
            <a:off x="8852432" y="3029800"/>
            <a:ext cx="2120657" cy="15817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m para lonomia achelous">
            <a:extLst>
              <a:ext uri="{FF2B5EF4-FFF2-40B4-BE49-F238E27FC236}">
                <a16:creationId xmlns:a16="http://schemas.microsoft.com/office/drawing/2014/main" id="{DA1362D8-F8BA-4E2C-9673-6231B6440E54}"/>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5976" b="89899" l="9731" r="89671">
                        <a14:foregroundMark x1="22156" y1="8502" x2="22156" y2="8502"/>
                        <a14:foregroundMark x1="16617" y1="8502" x2="16617" y2="8502"/>
                        <a14:foregroundMark x1="19461" y1="6397" x2="19461" y2="6397"/>
                        <a14:foregroundMark x1="26347" y1="8670" x2="26347" y2="8670"/>
                        <a14:foregroundMark x1="74701" y1="9428" x2="74701" y2="9428"/>
                        <a14:foregroundMark x1="82036" y1="7912" x2="82036" y2="7912"/>
                        <a14:foregroundMark x1="83982" y1="8333" x2="83982" y2="8333"/>
                        <a14:foregroundMark x1="82335" y1="6734" x2="82335" y2="6734"/>
                        <a14:foregroundMark x1="80539" y1="6734" x2="79641" y2="7155"/>
                        <a14:foregroundMark x1="83982" y1="9259" x2="83982" y2="9259"/>
                        <a14:foregroundMark x1="80988" y1="5976" x2="80988" y2="5976"/>
                        <a14:foregroundMark x1="79940" y1="6397" x2="79940" y2="6397"/>
                        <a14:foregroundMark x1="80539" y1="6145" x2="80539" y2="6145"/>
                        <a14:backgroundMark x1="54192" y1="30303" x2="54192" y2="30303"/>
                        <a14:backgroundMark x1="43563" y1="28620" x2="43563" y2="28620"/>
                        <a14:backgroundMark x1="43563" y1="30303" x2="43563" y2="30303"/>
                      </a14:backgroundRemoval>
                    </a14:imgEffect>
                  </a14:imgLayer>
                </a14:imgProps>
              </a:ext>
              <a:ext uri="{28A0092B-C50C-407E-A947-70E740481C1C}">
                <a14:useLocalDpi xmlns:a14="http://schemas.microsoft.com/office/drawing/2010/main" val="0"/>
              </a:ext>
            </a:extLst>
          </a:blip>
          <a:srcRect b="61159"/>
          <a:stretch/>
        </p:blipFill>
        <p:spPr bwMode="auto">
          <a:xfrm rot="805016">
            <a:off x="1244036" y="2969519"/>
            <a:ext cx="2309923" cy="170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596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EF90993-2CC8-4B5A-B537-C1220B20ED56}"/>
              </a:ext>
            </a:extLst>
          </p:cNvPr>
          <p:cNvSpPr>
            <a:spLocks noGrp="1"/>
          </p:cNvSpPr>
          <p:nvPr>
            <p:ph type="title"/>
          </p:nvPr>
        </p:nvSpPr>
        <p:spPr>
          <a:xfrm>
            <a:off x="898358" y="283890"/>
            <a:ext cx="10515600" cy="1325563"/>
          </a:xfrm>
        </p:spPr>
        <p:txBody>
          <a:bodyPr/>
          <a:lstStyle/>
          <a:p>
            <a:r>
              <a:rPr lang="pt-BR" b="1" dirty="0" err="1"/>
              <a:t>Introducción</a:t>
            </a:r>
            <a:endParaRPr lang="pt-BR" b="1" dirty="0"/>
          </a:p>
        </p:txBody>
      </p:sp>
      <p:pic>
        <p:nvPicPr>
          <p:cNvPr id="4098" name="Picture 2" descr="Resultado de imagem para soro antilonomico">
            <a:extLst>
              <a:ext uri="{FF2B5EF4-FFF2-40B4-BE49-F238E27FC236}">
                <a16:creationId xmlns:a16="http://schemas.microsoft.com/office/drawing/2014/main" id="{4119F6A8-8417-41BD-A513-C4536E5B8D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44" r="8829" b="25292"/>
          <a:stretch/>
        </p:blipFill>
        <p:spPr bwMode="auto">
          <a:xfrm>
            <a:off x="4654533" y="1609453"/>
            <a:ext cx="3092116" cy="9941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Resultado de imagem para instituto butantan">
            <a:extLst>
              <a:ext uri="{FF2B5EF4-FFF2-40B4-BE49-F238E27FC236}">
                <a16:creationId xmlns:a16="http://schemas.microsoft.com/office/drawing/2014/main" id="{F4089DB0-50A6-4301-A701-04C7929A5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097" y="2902432"/>
            <a:ext cx="880988" cy="11596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m para atraso">
            <a:extLst>
              <a:ext uri="{FF2B5EF4-FFF2-40B4-BE49-F238E27FC236}">
                <a16:creationId xmlns:a16="http://schemas.microsoft.com/office/drawing/2014/main" id="{81EBCBD7-89D3-4E01-A851-1D680F3D00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222" t="4749"/>
          <a:stretch/>
        </p:blipFill>
        <p:spPr bwMode="auto">
          <a:xfrm flipH="1">
            <a:off x="-1" y="3288037"/>
            <a:ext cx="4429173" cy="3569963"/>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60815586-96F9-486C-AE5D-A1B328D58849}"/>
              </a:ext>
            </a:extLst>
          </p:cNvPr>
          <p:cNvSpPr txBox="1"/>
          <p:nvPr/>
        </p:nvSpPr>
        <p:spPr>
          <a:xfrm>
            <a:off x="491723" y="4903258"/>
            <a:ext cx="963084" cy="307777"/>
          </a:xfrm>
          <a:prstGeom prst="rect">
            <a:avLst/>
          </a:prstGeom>
          <a:noFill/>
        </p:spPr>
        <p:txBody>
          <a:bodyPr wrap="none" rtlCol="0">
            <a:spAutoFit/>
          </a:bodyPr>
          <a:lstStyle/>
          <a:p>
            <a:r>
              <a:rPr lang="pt-BR" sz="1400" dirty="0"/>
              <a:t>(SVS 2009)</a:t>
            </a:r>
          </a:p>
        </p:txBody>
      </p:sp>
      <p:pic>
        <p:nvPicPr>
          <p:cNvPr id="9" name="Picture 4" descr="Resultado de imagem para caveirinha morte">
            <a:extLst>
              <a:ext uri="{FF2B5EF4-FFF2-40B4-BE49-F238E27FC236}">
                <a16:creationId xmlns:a16="http://schemas.microsoft.com/office/drawing/2014/main" id="{782915F6-A542-4DD5-B4D7-F02BDBC1E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11" y="3897400"/>
            <a:ext cx="1004709" cy="1004709"/>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8F2C3DA4-6DC3-4F80-8276-A857806D98F1}"/>
              </a:ext>
            </a:extLst>
          </p:cNvPr>
          <p:cNvSpPr txBox="1"/>
          <p:nvPr/>
        </p:nvSpPr>
        <p:spPr>
          <a:xfrm>
            <a:off x="1653111" y="3032167"/>
            <a:ext cx="1742272" cy="584775"/>
          </a:xfrm>
          <a:prstGeom prst="rect">
            <a:avLst/>
          </a:prstGeom>
          <a:noFill/>
        </p:spPr>
        <p:txBody>
          <a:bodyPr wrap="none" rtlCol="0">
            <a:spAutoFit/>
          </a:bodyPr>
          <a:lstStyle/>
          <a:p>
            <a:pPr algn="ctr"/>
            <a:r>
              <a:rPr lang="pt-BR" b="1" dirty="0"/>
              <a:t>¡¡ &gt;12 horas!!</a:t>
            </a:r>
            <a:r>
              <a:rPr lang="pt-BR" sz="1400" b="1" dirty="0"/>
              <a:t> </a:t>
            </a:r>
          </a:p>
          <a:p>
            <a:pPr algn="ctr"/>
            <a:r>
              <a:rPr lang="pt-BR" sz="1400" dirty="0"/>
              <a:t>(Wen &amp; Duarte 2009)</a:t>
            </a:r>
            <a:endParaRPr lang="pt-BR" dirty="0"/>
          </a:p>
        </p:txBody>
      </p:sp>
      <p:sp>
        <p:nvSpPr>
          <p:cNvPr id="14" name="CaixaDeTexto 13">
            <a:extLst>
              <a:ext uri="{FF2B5EF4-FFF2-40B4-BE49-F238E27FC236}">
                <a16:creationId xmlns:a16="http://schemas.microsoft.com/office/drawing/2014/main" id="{6DF75185-F9DA-467E-89DC-CFBFE2B7A605}"/>
              </a:ext>
            </a:extLst>
          </p:cNvPr>
          <p:cNvSpPr txBox="1"/>
          <p:nvPr/>
        </p:nvSpPr>
        <p:spPr>
          <a:xfrm>
            <a:off x="5018876" y="1168290"/>
            <a:ext cx="2190600" cy="369332"/>
          </a:xfrm>
          <a:prstGeom prst="rect">
            <a:avLst/>
          </a:prstGeom>
          <a:noFill/>
        </p:spPr>
        <p:txBody>
          <a:bodyPr wrap="none" rtlCol="0">
            <a:spAutoFit/>
          </a:bodyPr>
          <a:lstStyle/>
          <a:p>
            <a:r>
              <a:rPr lang="pt-BR" dirty="0" err="1"/>
              <a:t>Suero</a:t>
            </a:r>
            <a:r>
              <a:rPr lang="pt-BR" dirty="0"/>
              <a:t> </a:t>
            </a:r>
            <a:r>
              <a:rPr lang="pt-BR" dirty="0" err="1"/>
              <a:t>antilonomismo</a:t>
            </a:r>
            <a:endParaRPr lang="pt-BR" dirty="0"/>
          </a:p>
        </p:txBody>
      </p:sp>
      <p:pic>
        <p:nvPicPr>
          <p:cNvPr id="4106" name="Picture 10" descr="Imagem relacionada">
            <a:extLst>
              <a:ext uri="{FF2B5EF4-FFF2-40B4-BE49-F238E27FC236}">
                <a16:creationId xmlns:a16="http://schemas.microsoft.com/office/drawing/2014/main" id="{2B89EEA8-8C9D-486D-B24E-96D2E61632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382000" y="303216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tângulo 14">
            <a:extLst>
              <a:ext uri="{FF2B5EF4-FFF2-40B4-BE49-F238E27FC236}">
                <a16:creationId xmlns:a16="http://schemas.microsoft.com/office/drawing/2014/main" id="{EEBA8C44-FD18-4CC3-A52F-21DF5E755217}"/>
              </a:ext>
            </a:extLst>
          </p:cNvPr>
          <p:cNvSpPr/>
          <p:nvPr/>
        </p:nvSpPr>
        <p:spPr>
          <a:xfrm>
            <a:off x="10635916" y="3103371"/>
            <a:ext cx="155608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D3DCCFA8-9806-4A17-869A-C4E5FAB2DF68}"/>
              </a:ext>
            </a:extLst>
          </p:cNvPr>
          <p:cNvSpPr/>
          <p:nvPr/>
        </p:nvSpPr>
        <p:spPr>
          <a:xfrm>
            <a:off x="9005798" y="2601280"/>
            <a:ext cx="2408160" cy="861774"/>
          </a:xfrm>
          <a:prstGeom prst="rect">
            <a:avLst/>
          </a:prstGeom>
        </p:spPr>
        <p:txBody>
          <a:bodyPr wrap="none">
            <a:spAutoFit/>
          </a:bodyPr>
          <a:lstStyle/>
          <a:p>
            <a:r>
              <a:rPr lang="pt-BR" b="1" dirty="0"/>
              <a:t>¡¡ No </a:t>
            </a:r>
            <a:r>
              <a:rPr lang="pt-BR" b="1" dirty="0" err="1"/>
              <a:t>hay</a:t>
            </a:r>
            <a:r>
              <a:rPr lang="pt-BR" b="1" dirty="0"/>
              <a:t> diagnostico !!</a:t>
            </a:r>
          </a:p>
          <a:p>
            <a:pPr algn="ctr"/>
            <a:r>
              <a:rPr lang="pt-BR" sz="1400" dirty="0"/>
              <a:t>(Wen &amp; Duarte 2009)</a:t>
            </a:r>
          </a:p>
          <a:p>
            <a:endParaRPr lang="pt-BR" b="1" dirty="0"/>
          </a:p>
        </p:txBody>
      </p:sp>
      <p:cxnSp>
        <p:nvCxnSpPr>
          <p:cNvPr id="21" name="Conector reto 20">
            <a:extLst>
              <a:ext uri="{FF2B5EF4-FFF2-40B4-BE49-F238E27FC236}">
                <a16:creationId xmlns:a16="http://schemas.microsoft.com/office/drawing/2014/main" id="{DD9DC0FF-57D7-4CF1-AB3E-AB6955C1D433}"/>
              </a:ext>
            </a:extLst>
          </p:cNvPr>
          <p:cNvCxnSpPr>
            <a:stCxn id="4098" idx="2"/>
            <a:endCxn id="4100" idx="0"/>
          </p:cNvCxnSpPr>
          <p:nvPr/>
        </p:nvCxnSpPr>
        <p:spPr>
          <a:xfrm>
            <a:off x="6200591" y="2603598"/>
            <a:ext cx="0" cy="298834"/>
          </a:xfrm>
          <a:prstGeom prst="line">
            <a:avLst/>
          </a:prstGeom>
        </p:spPr>
        <p:style>
          <a:lnRef idx="1">
            <a:schemeClr val="dk1"/>
          </a:lnRef>
          <a:fillRef idx="0">
            <a:schemeClr val="dk1"/>
          </a:fillRef>
          <a:effectRef idx="0">
            <a:schemeClr val="dk1"/>
          </a:effectRef>
          <a:fontRef idx="minor">
            <a:schemeClr val="tx1"/>
          </a:fontRef>
        </p:style>
      </p:cxnSp>
      <p:pic>
        <p:nvPicPr>
          <p:cNvPr id="16" name="Imagem 15" descr="Uma imagem contendo texto, mapa&#10;&#10;Descrição gerada com muito alta confiança">
            <a:extLst>
              <a:ext uri="{FF2B5EF4-FFF2-40B4-BE49-F238E27FC236}">
                <a16:creationId xmlns:a16="http://schemas.microsoft.com/office/drawing/2014/main" id="{667CD994-EB89-49A0-911C-50B123D624F8}"/>
              </a:ext>
            </a:extLst>
          </p:cNvPr>
          <p:cNvPicPr>
            <a:picLocks noChangeAspect="1"/>
          </p:cNvPicPr>
          <p:nvPr/>
        </p:nvPicPr>
        <p:blipFill rotWithShape="1">
          <a:blip r:embed="rId8">
            <a:extLst>
              <a:ext uri="{28A0092B-C50C-407E-A947-70E740481C1C}">
                <a14:useLocalDpi xmlns:a14="http://schemas.microsoft.com/office/drawing/2010/main" val="0"/>
              </a:ext>
            </a:extLst>
          </a:blip>
          <a:srcRect l="9129" t="19444" r="9915" b="22500"/>
          <a:stretch/>
        </p:blipFill>
        <p:spPr>
          <a:xfrm>
            <a:off x="3857439" y="1168290"/>
            <a:ext cx="4686300" cy="4754547"/>
          </a:xfrm>
          <a:prstGeom prst="rect">
            <a:avLst/>
          </a:prstGeom>
          <a:ln>
            <a:solidFill>
              <a:schemeClr val="tx1"/>
            </a:solidFill>
          </a:ln>
        </p:spPr>
      </p:pic>
      <p:sp>
        <p:nvSpPr>
          <p:cNvPr id="2" name="CaixaDeTexto 1">
            <a:extLst>
              <a:ext uri="{FF2B5EF4-FFF2-40B4-BE49-F238E27FC236}">
                <a16:creationId xmlns:a16="http://schemas.microsoft.com/office/drawing/2014/main" id="{C5B71B81-FE63-4A79-8453-0324C1AF6FD8}"/>
              </a:ext>
            </a:extLst>
          </p:cNvPr>
          <p:cNvSpPr txBox="1"/>
          <p:nvPr/>
        </p:nvSpPr>
        <p:spPr>
          <a:xfrm>
            <a:off x="6054555" y="3709219"/>
            <a:ext cx="292068" cy="369332"/>
          </a:xfrm>
          <a:prstGeom prst="rect">
            <a:avLst/>
          </a:prstGeom>
          <a:noFill/>
        </p:spPr>
        <p:txBody>
          <a:bodyPr wrap="none" rtlCol="0">
            <a:spAutoFit/>
          </a:bodyPr>
          <a:lstStyle/>
          <a:p>
            <a:r>
              <a:rPr lang="es-AR" dirty="0">
                <a:solidFill>
                  <a:srgbClr val="FF0000"/>
                </a:solidFill>
              </a:rPr>
              <a:t>?</a:t>
            </a:r>
          </a:p>
        </p:txBody>
      </p:sp>
      <p:sp>
        <p:nvSpPr>
          <p:cNvPr id="18" name="CaixaDeTexto 17">
            <a:extLst>
              <a:ext uri="{FF2B5EF4-FFF2-40B4-BE49-F238E27FC236}">
                <a16:creationId xmlns:a16="http://schemas.microsoft.com/office/drawing/2014/main" id="{3865C630-51C0-48BE-8FE5-B860E3768902}"/>
              </a:ext>
            </a:extLst>
          </p:cNvPr>
          <p:cNvSpPr txBox="1"/>
          <p:nvPr/>
        </p:nvSpPr>
        <p:spPr>
          <a:xfrm>
            <a:off x="6289864" y="3583546"/>
            <a:ext cx="292068" cy="369332"/>
          </a:xfrm>
          <a:prstGeom prst="rect">
            <a:avLst/>
          </a:prstGeom>
          <a:noFill/>
        </p:spPr>
        <p:txBody>
          <a:bodyPr wrap="none" rtlCol="0">
            <a:spAutoFit/>
          </a:bodyPr>
          <a:lstStyle/>
          <a:p>
            <a:r>
              <a:rPr lang="es-AR" dirty="0">
                <a:solidFill>
                  <a:srgbClr val="FF0000"/>
                </a:solidFill>
              </a:rPr>
              <a:t>?</a:t>
            </a:r>
          </a:p>
        </p:txBody>
      </p:sp>
      <p:sp>
        <p:nvSpPr>
          <p:cNvPr id="19" name="CaixaDeTexto 18">
            <a:extLst>
              <a:ext uri="{FF2B5EF4-FFF2-40B4-BE49-F238E27FC236}">
                <a16:creationId xmlns:a16="http://schemas.microsoft.com/office/drawing/2014/main" id="{9D443A0F-6BA5-45D4-BB9F-E7476915726F}"/>
              </a:ext>
            </a:extLst>
          </p:cNvPr>
          <p:cNvSpPr txBox="1"/>
          <p:nvPr/>
        </p:nvSpPr>
        <p:spPr>
          <a:xfrm>
            <a:off x="5923314" y="3894246"/>
            <a:ext cx="292068" cy="369332"/>
          </a:xfrm>
          <a:prstGeom prst="rect">
            <a:avLst/>
          </a:prstGeom>
          <a:noFill/>
        </p:spPr>
        <p:txBody>
          <a:bodyPr wrap="none" rtlCol="0">
            <a:spAutoFit/>
          </a:bodyPr>
          <a:lstStyle/>
          <a:p>
            <a:r>
              <a:rPr lang="es-AR" dirty="0">
                <a:solidFill>
                  <a:srgbClr val="FF0000"/>
                </a:solidFill>
              </a:rPr>
              <a:t>?</a:t>
            </a:r>
          </a:p>
        </p:txBody>
      </p:sp>
      <p:sp>
        <p:nvSpPr>
          <p:cNvPr id="22" name="CaixaDeTexto 21">
            <a:extLst>
              <a:ext uri="{FF2B5EF4-FFF2-40B4-BE49-F238E27FC236}">
                <a16:creationId xmlns:a16="http://schemas.microsoft.com/office/drawing/2014/main" id="{47DD91F0-C1C8-4E4E-AAD4-88C76702C1F3}"/>
              </a:ext>
            </a:extLst>
          </p:cNvPr>
          <p:cNvSpPr txBox="1"/>
          <p:nvPr/>
        </p:nvSpPr>
        <p:spPr>
          <a:xfrm>
            <a:off x="6697552" y="2830928"/>
            <a:ext cx="292068" cy="369332"/>
          </a:xfrm>
          <a:prstGeom prst="rect">
            <a:avLst/>
          </a:prstGeom>
          <a:noFill/>
        </p:spPr>
        <p:txBody>
          <a:bodyPr wrap="none" rtlCol="0">
            <a:spAutoFit/>
          </a:bodyPr>
          <a:lstStyle/>
          <a:p>
            <a:r>
              <a:rPr lang="es-AR" dirty="0">
                <a:solidFill>
                  <a:srgbClr val="FF0000"/>
                </a:solidFill>
              </a:rPr>
              <a:t>?</a:t>
            </a:r>
          </a:p>
        </p:txBody>
      </p:sp>
      <p:sp>
        <p:nvSpPr>
          <p:cNvPr id="23" name="CaixaDeTexto 22">
            <a:extLst>
              <a:ext uri="{FF2B5EF4-FFF2-40B4-BE49-F238E27FC236}">
                <a16:creationId xmlns:a16="http://schemas.microsoft.com/office/drawing/2014/main" id="{90280EFB-8D85-4C97-88DF-9EFB827890F3}"/>
              </a:ext>
            </a:extLst>
          </p:cNvPr>
          <p:cNvSpPr txBox="1"/>
          <p:nvPr/>
        </p:nvSpPr>
        <p:spPr>
          <a:xfrm>
            <a:off x="6503695" y="3295861"/>
            <a:ext cx="292068" cy="369332"/>
          </a:xfrm>
          <a:prstGeom prst="rect">
            <a:avLst/>
          </a:prstGeom>
          <a:noFill/>
        </p:spPr>
        <p:txBody>
          <a:bodyPr wrap="none" rtlCol="0">
            <a:spAutoFit/>
          </a:bodyPr>
          <a:lstStyle/>
          <a:p>
            <a:r>
              <a:rPr lang="es-AR" dirty="0">
                <a:solidFill>
                  <a:srgbClr val="FF0000"/>
                </a:solidFill>
              </a:rPr>
              <a:t>?</a:t>
            </a:r>
          </a:p>
        </p:txBody>
      </p:sp>
      <p:sp>
        <p:nvSpPr>
          <p:cNvPr id="24" name="CaixaDeTexto 23">
            <a:extLst>
              <a:ext uri="{FF2B5EF4-FFF2-40B4-BE49-F238E27FC236}">
                <a16:creationId xmlns:a16="http://schemas.microsoft.com/office/drawing/2014/main" id="{CBF4F330-8119-400D-8EBB-4E7C92BE99B2}"/>
              </a:ext>
            </a:extLst>
          </p:cNvPr>
          <p:cNvSpPr txBox="1"/>
          <p:nvPr/>
        </p:nvSpPr>
        <p:spPr>
          <a:xfrm>
            <a:off x="6845734" y="3032167"/>
            <a:ext cx="292068" cy="369332"/>
          </a:xfrm>
          <a:prstGeom prst="rect">
            <a:avLst/>
          </a:prstGeom>
          <a:noFill/>
        </p:spPr>
        <p:txBody>
          <a:bodyPr wrap="none" rtlCol="0">
            <a:spAutoFit/>
          </a:bodyPr>
          <a:lstStyle/>
          <a:p>
            <a:r>
              <a:rPr lang="es-AR" dirty="0">
                <a:solidFill>
                  <a:srgbClr val="FF0000"/>
                </a:solidFill>
              </a:rPr>
              <a:t>?</a:t>
            </a:r>
          </a:p>
        </p:txBody>
      </p:sp>
      <p:sp>
        <p:nvSpPr>
          <p:cNvPr id="25" name="CaixaDeTexto 24">
            <a:extLst>
              <a:ext uri="{FF2B5EF4-FFF2-40B4-BE49-F238E27FC236}">
                <a16:creationId xmlns:a16="http://schemas.microsoft.com/office/drawing/2014/main" id="{895664DF-1659-400C-89F4-60E980749101}"/>
              </a:ext>
            </a:extLst>
          </p:cNvPr>
          <p:cNvSpPr txBox="1"/>
          <p:nvPr/>
        </p:nvSpPr>
        <p:spPr>
          <a:xfrm>
            <a:off x="6584131" y="3066845"/>
            <a:ext cx="292068" cy="369332"/>
          </a:xfrm>
          <a:prstGeom prst="rect">
            <a:avLst/>
          </a:prstGeom>
          <a:noFill/>
        </p:spPr>
        <p:txBody>
          <a:bodyPr wrap="none" rtlCol="0">
            <a:spAutoFit/>
          </a:bodyPr>
          <a:lstStyle/>
          <a:p>
            <a:r>
              <a:rPr lang="es-AR" dirty="0">
                <a:solidFill>
                  <a:srgbClr val="FF0000"/>
                </a:solidFill>
              </a:rPr>
              <a:t>?</a:t>
            </a:r>
          </a:p>
        </p:txBody>
      </p:sp>
      <p:sp>
        <p:nvSpPr>
          <p:cNvPr id="26" name="CaixaDeTexto 25">
            <a:extLst>
              <a:ext uri="{FF2B5EF4-FFF2-40B4-BE49-F238E27FC236}">
                <a16:creationId xmlns:a16="http://schemas.microsoft.com/office/drawing/2014/main" id="{C3F9151A-C5AC-4F32-A38C-07A01FC7BB6D}"/>
              </a:ext>
            </a:extLst>
          </p:cNvPr>
          <p:cNvSpPr txBox="1"/>
          <p:nvPr/>
        </p:nvSpPr>
        <p:spPr>
          <a:xfrm>
            <a:off x="6375315" y="3217197"/>
            <a:ext cx="292068" cy="369332"/>
          </a:xfrm>
          <a:prstGeom prst="rect">
            <a:avLst/>
          </a:prstGeom>
          <a:noFill/>
        </p:spPr>
        <p:txBody>
          <a:bodyPr wrap="none" rtlCol="0">
            <a:spAutoFit/>
          </a:bodyPr>
          <a:lstStyle/>
          <a:p>
            <a:r>
              <a:rPr lang="es-AR" dirty="0">
                <a:solidFill>
                  <a:srgbClr val="FF0000"/>
                </a:solidFill>
              </a:rPr>
              <a:t>?</a:t>
            </a:r>
          </a:p>
        </p:txBody>
      </p:sp>
      <p:sp>
        <p:nvSpPr>
          <p:cNvPr id="27" name="CaixaDeTexto 26">
            <a:extLst>
              <a:ext uri="{FF2B5EF4-FFF2-40B4-BE49-F238E27FC236}">
                <a16:creationId xmlns:a16="http://schemas.microsoft.com/office/drawing/2014/main" id="{C3929309-B372-4EB3-A7D6-BBF3D13565D2}"/>
              </a:ext>
            </a:extLst>
          </p:cNvPr>
          <p:cNvSpPr txBox="1"/>
          <p:nvPr/>
        </p:nvSpPr>
        <p:spPr>
          <a:xfrm>
            <a:off x="6185796" y="3372153"/>
            <a:ext cx="292068" cy="369332"/>
          </a:xfrm>
          <a:prstGeom prst="rect">
            <a:avLst/>
          </a:prstGeom>
          <a:noFill/>
        </p:spPr>
        <p:txBody>
          <a:bodyPr wrap="none" rtlCol="0">
            <a:spAutoFit/>
          </a:bodyPr>
          <a:lstStyle/>
          <a:p>
            <a:r>
              <a:rPr lang="es-AR" dirty="0">
                <a:solidFill>
                  <a:srgbClr val="FF0000"/>
                </a:solidFill>
              </a:rPr>
              <a:t>?</a:t>
            </a:r>
          </a:p>
        </p:txBody>
      </p:sp>
      <p:sp>
        <p:nvSpPr>
          <p:cNvPr id="28" name="CaixaDeTexto 27">
            <a:extLst>
              <a:ext uri="{FF2B5EF4-FFF2-40B4-BE49-F238E27FC236}">
                <a16:creationId xmlns:a16="http://schemas.microsoft.com/office/drawing/2014/main" id="{98F44719-6D77-4080-B77A-8363870976D0}"/>
              </a:ext>
            </a:extLst>
          </p:cNvPr>
          <p:cNvSpPr txBox="1"/>
          <p:nvPr/>
        </p:nvSpPr>
        <p:spPr>
          <a:xfrm>
            <a:off x="6150196" y="3853002"/>
            <a:ext cx="292068" cy="369332"/>
          </a:xfrm>
          <a:prstGeom prst="rect">
            <a:avLst/>
          </a:prstGeom>
          <a:noFill/>
        </p:spPr>
        <p:txBody>
          <a:bodyPr wrap="none" rtlCol="0">
            <a:spAutoFit/>
          </a:bodyPr>
          <a:lstStyle/>
          <a:p>
            <a:r>
              <a:rPr lang="es-AR" dirty="0">
                <a:solidFill>
                  <a:srgbClr val="FF0000"/>
                </a:solidFill>
              </a:rPr>
              <a:t>?</a:t>
            </a:r>
          </a:p>
        </p:txBody>
      </p:sp>
      <p:sp>
        <p:nvSpPr>
          <p:cNvPr id="29" name="CaixaDeTexto 28">
            <a:extLst>
              <a:ext uri="{FF2B5EF4-FFF2-40B4-BE49-F238E27FC236}">
                <a16:creationId xmlns:a16="http://schemas.microsoft.com/office/drawing/2014/main" id="{7C10DC1F-9462-4C49-8650-D1DB3BC435BB}"/>
              </a:ext>
            </a:extLst>
          </p:cNvPr>
          <p:cNvSpPr txBox="1"/>
          <p:nvPr/>
        </p:nvSpPr>
        <p:spPr>
          <a:xfrm>
            <a:off x="6828536" y="2685456"/>
            <a:ext cx="292068" cy="369332"/>
          </a:xfrm>
          <a:prstGeom prst="rect">
            <a:avLst/>
          </a:prstGeom>
          <a:noFill/>
        </p:spPr>
        <p:txBody>
          <a:bodyPr wrap="none" rtlCol="0">
            <a:spAutoFit/>
          </a:bodyPr>
          <a:lstStyle/>
          <a:p>
            <a:r>
              <a:rPr lang="es-AR" dirty="0">
                <a:solidFill>
                  <a:srgbClr val="FF0000"/>
                </a:solidFill>
              </a:rPr>
              <a:t>?</a:t>
            </a:r>
          </a:p>
        </p:txBody>
      </p:sp>
      <p:sp>
        <p:nvSpPr>
          <p:cNvPr id="30" name="CaixaDeTexto 29">
            <a:extLst>
              <a:ext uri="{FF2B5EF4-FFF2-40B4-BE49-F238E27FC236}">
                <a16:creationId xmlns:a16="http://schemas.microsoft.com/office/drawing/2014/main" id="{1DB1A13E-D802-43B6-8758-F52FA09328D0}"/>
              </a:ext>
            </a:extLst>
          </p:cNvPr>
          <p:cNvSpPr txBox="1"/>
          <p:nvPr/>
        </p:nvSpPr>
        <p:spPr>
          <a:xfrm>
            <a:off x="6503589" y="2931493"/>
            <a:ext cx="292068" cy="369332"/>
          </a:xfrm>
          <a:prstGeom prst="rect">
            <a:avLst/>
          </a:prstGeom>
          <a:noFill/>
        </p:spPr>
        <p:txBody>
          <a:bodyPr wrap="none" rtlCol="0">
            <a:spAutoFit/>
          </a:bodyPr>
          <a:lstStyle/>
          <a:p>
            <a:r>
              <a:rPr lang="es-AR" dirty="0">
                <a:solidFill>
                  <a:srgbClr val="FF0000"/>
                </a:solidFill>
              </a:rPr>
              <a:t>?</a:t>
            </a:r>
          </a:p>
        </p:txBody>
      </p:sp>
    </p:spTree>
    <p:extLst>
      <p:ext uri="{BB962C8B-B14F-4D97-AF65-F5344CB8AC3E}">
        <p14:creationId xmlns:p14="http://schemas.microsoft.com/office/powerpoint/2010/main" val="9231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EF90993-2CC8-4B5A-B537-C1220B20ED56}"/>
              </a:ext>
            </a:extLst>
          </p:cNvPr>
          <p:cNvSpPr>
            <a:spLocks noGrp="1"/>
          </p:cNvSpPr>
          <p:nvPr>
            <p:ph type="title"/>
          </p:nvPr>
        </p:nvSpPr>
        <p:spPr>
          <a:xfrm>
            <a:off x="898358" y="283890"/>
            <a:ext cx="10515600" cy="1325563"/>
          </a:xfrm>
        </p:spPr>
        <p:txBody>
          <a:bodyPr/>
          <a:lstStyle/>
          <a:p>
            <a:r>
              <a:rPr lang="pt-BR" b="1" dirty="0" err="1"/>
              <a:t>Introducción</a:t>
            </a:r>
            <a:endParaRPr lang="pt-BR" b="1" dirty="0"/>
          </a:p>
        </p:txBody>
      </p:sp>
      <p:pic>
        <p:nvPicPr>
          <p:cNvPr id="4098" name="Picture 2" descr="Resultado de imagem para soro antilonomico">
            <a:extLst>
              <a:ext uri="{FF2B5EF4-FFF2-40B4-BE49-F238E27FC236}">
                <a16:creationId xmlns:a16="http://schemas.microsoft.com/office/drawing/2014/main" id="{4119F6A8-8417-41BD-A513-C4536E5B8D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44" r="8829" b="25292"/>
          <a:stretch/>
        </p:blipFill>
        <p:spPr bwMode="auto">
          <a:xfrm>
            <a:off x="4654533" y="1609453"/>
            <a:ext cx="3092116" cy="9941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Resultado de imagem para instituto butantan">
            <a:extLst>
              <a:ext uri="{FF2B5EF4-FFF2-40B4-BE49-F238E27FC236}">
                <a16:creationId xmlns:a16="http://schemas.microsoft.com/office/drawing/2014/main" id="{F4089DB0-50A6-4301-A701-04C7929A5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097" y="2902432"/>
            <a:ext cx="880988" cy="11596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m para atraso">
            <a:extLst>
              <a:ext uri="{FF2B5EF4-FFF2-40B4-BE49-F238E27FC236}">
                <a16:creationId xmlns:a16="http://schemas.microsoft.com/office/drawing/2014/main" id="{81EBCBD7-89D3-4E01-A851-1D680F3D00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222" t="4749"/>
          <a:stretch/>
        </p:blipFill>
        <p:spPr bwMode="auto">
          <a:xfrm flipH="1">
            <a:off x="-1" y="3288037"/>
            <a:ext cx="4429173" cy="3569963"/>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60815586-96F9-486C-AE5D-A1B328D58849}"/>
              </a:ext>
            </a:extLst>
          </p:cNvPr>
          <p:cNvSpPr txBox="1"/>
          <p:nvPr/>
        </p:nvSpPr>
        <p:spPr>
          <a:xfrm>
            <a:off x="491723" y="4903258"/>
            <a:ext cx="963084" cy="307777"/>
          </a:xfrm>
          <a:prstGeom prst="rect">
            <a:avLst/>
          </a:prstGeom>
          <a:noFill/>
        </p:spPr>
        <p:txBody>
          <a:bodyPr wrap="none" rtlCol="0">
            <a:spAutoFit/>
          </a:bodyPr>
          <a:lstStyle/>
          <a:p>
            <a:r>
              <a:rPr lang="pt-BR" sz="1400" dirty="0"/>
              <a:t>(SVS 2009)</a:t>
            </a:r>
          </a:p>
        </p:txBody>
      </p:sp>
      <p:pic>
        <p:nvPicPr>
          <p:cNvPr id="9" name="Picture 4" descr="Resultado de imagem para caveirinha morte">
            <a:extLst>
              <a:ext uri="{FF2B5EF4-FFF2-40B4-BE49-F238E27FC236}">
                <a16:creationId xmlns:a16="http://schemas.microsoft.com/office/drawing/2014/main" id="{782915F6-A542-4DD5-B4D7-F02BDBC1E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11" y="3897400"/>
            <a:ext cx="1004709" cy="1004709"/>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8F2C3DA4-6DC3-4F80-8276-A857806D98F1}"/>
              </a:ext>
            </a:extLst>
          </p:cNvPr>
          <p:cNvSpPr txBox="1"/>
          <p:nvPr/>
        </p:nvSpPr>
        <p:spPr>
          <a:xfrm>
            <a:off x="1653111" y="3032167"/>
            <a:ext cx="1742272" cy="584775"/>
          </a:xfrm>
          <a:prstGeom prst="rect">
            <a:avLst/>
          </a:prstGeom>
          <a:noFill/>
        </p:spPr>
        <p:txBody>
          <a:bodyPr wrap="none" rtlCol="0">
            <a:spAutoFit/>
          </a:bodyPr>
          <a:lstStyle/>
          <a:p>
            <a:pPr algn="ctr"/>
            <a:r>
              <a:rPr lang="pt-BR" b="1" dirty="0"/>
              <a:t>¡¡ &gt;12 horas!!</a:t>
            </a:r>
            <a:r>
              <a:rPr lang="pt-BR" sz="1400" b="1" dirty="0"/>
              <a:t> </a:t>
            </a:r>
          </a:p>
          <a:p>
            <a:pPr algn="ctr"/>
            <a:r>
              <a:rPr lang="pt-BR" sz="1400" dirty="0"/>
              <a:t>(Wen &amp; Duarte 2009)</a:t>
            </a:r>
            <a:endParaRPr lang="pt-BR" dirty="0"/>
          </a:p>
        </p:txBody>
      </p:sp>
      <p:sp>
        <p:nvSpPr>
          <p:cNvPr id="14" name="CaixaDeTexto 13">
            <a:extLst>
              <a:ext uri="{FF2B5EF4-FFF2-40B4-BE49-F238E27FC236}">
                <a16:creationId xmlns:a16="http://schemas.microsoft.com/office/drawing/2014/main" id="{6DF75185-F9DA-467E-89DC-CFBFE2B7A605}"/>
              </a:ext>
            </a:extLst>
          </p:cNvPr>
          <p:cNvSpPr txBox="1"/>
          <p:nvPr/>
        </p:nvSpPr>
        <p:spPr>
          <a:xfrm>
            <a:off x="5018876" y="1168290"/>
            <a:ext cx="2190600" cy="369332"/>
          </a:xfrm>
          <a:prstGeom prst="rect">
            <a:avLst/>
          </a:prstGeom>
          <a:noFill/>
        </p:spPr>
        <p:txBody>
          <a:bodyPr wrap="none" rtlCol="0">
            <a:spAutoFit/>
          </a:bodyPr>
          <a:lstStyle/>
          <a:p>
            <a:r>
              <a:rPr lang="pt-BR" dirty="0" err="1"/>
              <a:t>Suero</a:t>
            </a:r>
            <a:r>
              <a:rPr lang="pt-BR" dirty="0"/>
              <a:t> </a:t>
            </a:r>
            <a:r>
              <a:rPr lang="pt-BR" dirty="0" err="1"/>
              <a:t>antilonomismo</a:t>
            </a:r>
            <a:endParaRPr lang="pt-BR" dirty="0"/>
          </a:p>
        </p:txBody>
      </p:sp>
      <p:pic>
        <p:nvPicPr>
          <p:cNvPr id="4106" name="Picture 10" descr="Imagem relacionada">
            <a:extLst>
              <a:ext uri="{FF2B5EF4-FFF2-40B4-BE49-F238E27FC236}">
                <a16:creationId xmlns:a16="http://schemas.microsoft.com/office/drawing/2014/main" id="{2B89EEA8-8C9D-486D-B24E-96D2E61632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382000" y="303216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tângulo 14">
            <a:extLst>
              <a:ext uri="{FF2B5EF4-FFF2-40B4-BE49-F238E27FC236}">
                <a16:creationId xmlns:a16="http://schemas.microsoft.com/office/drawing/2014/main" id="{EEBA8C44-FD18-4CC3-A52F-21DF5E755217}"/>
              </a:ext>
            </a:extLst>
          </p:cNvPr>
          <p:cNvSpPr/>
          <p:nvPr/>
        </p:nvSpPr>
        <p:spPr>
          <a:xfrm>
            <a:off x="10635916" y="3103371"/>
            <a:ext cx="155608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D3DCCFA8-9806-4A17-869A-C4E5FAB2DF68}"/>
              </a:ext>
            </a:extLst>
          </p:cNvPr>
          <p:cNvSpPr/>
          <p:nvPr/>
        </p:nvSpPr>
        <p:spPr>
          <a:xfrm>
            <a:off x="9005798" y="2601280"/>
            <a:ext cx="2408160" cy="861774"/>
          </a:xfrm>
          <a:prstGeom prst="rect">
            <a:avLst/>
          </a:prstGeom>
        </p:spPr>
        <p:txBody>
          <a:bodyPr wrap="none">
            <a:spAutoFit/>
          </a:bodyPr>
          <a:lstStyle/>
          <a:p>
            <a:r>
              <a:rPr lang="pt-BR" b="1" dirty="0"/>
              <a:t>¡¡ No </a:t>
            </a:r>
            <a:r>
              <a:rPr lang="pt-BR" b="1" dirty="0" err="1"/>
              <a:t>hay</a:t>
            </a:r>
            <a:r>
              <a:rPr lang="pt-BR" b="1" dirty="0"/>
              <a:t> diagnóstico !!</a:t>
            </a:r>
          </a:p>
          <a:p>
            <a:pPr algn="ctr"/>
            <a:r>
              <a:rPr lang="pt-BR" sz="1400" dirty="0"/>
              <a:t>(Wen &amp; Duarte 2009)</a:t>
            </a:r>
          </a:p>
          <a:p>
            <a:endParaRPr lang="pt-BR" b="1" dirty="0"/>
          </a:p>
        </p:txBody>
      </p:sp>
      <p:cxnSp>
        <p:nvCxnSpPr>
          <p:cNvPr id="21" name="Conector reto 20">
            <a:extLst>
              <a:ext uri="{FF2B5EF4-FFF2-40B4-BE49-F238E27FC236}">
                <a16:creationId xmlns:a16="http://schemas.microsoft.com/office/drawing/2014/main" id="{DD9DC0FF-57D7-4CF1-AB3E-AB6955C1D433}"/>
              </a:ext>
            </a:extLst>
          </p:cNvPr>
          <p:cNvCxnSpPr>
            <a:stCxn id="4098" idx="2"/>
            <a:endCxn id="4100" idx="0"/>
          </p:cNvCxnSpPr>
          <p:nvPr/>
        </p:nvCxnSpPr>
        <p:spPr>
          <a:xfrm>
            <a:off x="6200591" y="2603598"/>
            <a:ext cx="0" cy="298834"/>
          </a:xfrm>
          <a:prstGeom prst="line">
            <a:avLst/>
          </a:prstGeom>
        </p:spPr>
        <p:style>
          <a:lnRef idx="1">
            <a:schemeClr val="dk1"/>
          </a:lnRef>
          <a:fillRef idx="0">
            <a:schemeClr val="dk1"/>
          </a:fillRef>
          <a:effectRef idx="0">
            <a:schemeClr val="dk1"/>
          </a:effectRef>
          <a:fontRef idx="minor">
            <a:schemeClr val="tx1"/>
          </a:fontRef>
        </p:style>
      </p:cxnSp>
      <p:pic>
        <p:nvPicPr>
          <p:cNvPr id="16" name="Imagem 15" descr="Uma imagem contendo texto, mapa&#10;&#10;Descrição gerada com muito alta confiança">
            <a:extLst>
              <a:ext uri="{FF2B5EF4-FFF2-40B4-BE49-F238E27FC236}">
                <a16:creationId xmlns:a16="http://schemas.microsoft.com/office/drawing/2014/main" id="{667CD994-EB89-49A0-911C-50B123D624F8}"/>
              </a:ext>
            </a:extLst>
          </p:cNvPr>
          <p:cNvPicPr>
            <a:picLocks noChangeAspect="1"/>
          </p:cNvPicPr>
          <p:nvPr/>
        </p:nvPicPr>
        <p:blipFill rotWithShape="1">
          <a:blip r:embed="rId8">
            <a:extLst>
              <a:ext uri="{28A0092B-C50C-407E-A947-70E740481C1C}">
                <a14:useLocalDpi xmlns:a14="http://schemas.microsoft.com/office/drawing/2010/main" val="0"/>
              </a:ext>
            </a:extLst>
          </a:blip>
          <a:srcRect l="9129" t="19444" r="9915" b="22500"/>
          <a:stretch/>
        </p:blipFill>
        <p:spPr>
          <a:xfrm>
            <a:off x="3857439" y="1168290"/>
            <a:ext cx="4686300" cy="4754547"/>
          </a:xfrm>
          <a:prstGeom prst="rect">
            <a:avLst/>
          </a:prstGeom>
          <a:ln>
            <a:solidFill>
              <a:schemeClr val="tx1"/>
            </a:solidFill>
          </a:ln>
        </p:spPr>
      </p:pic>
      <p:sp>
        <p:nvSpPr>
          <p:cNvPr id="2" name="CaixaDeTexto 1">
            <a:extLst>
              <a:ext uri="{FF2B5EF4-FFF2-40B4-BE49-F238E27FC236}">
                <a16:creationId xmlns:a16="http://schemas.microsoft.com/office/drawing/2014/main" id="{C5B71B81-FE63-4A79-8453-0324C1AF6FD8}"/>
              </a:ext>
            </a:extLst>
          </p:cNvPr>
          <p:cNvSpPr txBox="1"/>
          <p:nvPr/>
        </p:nvSpPr>
        <p:spPr>
          <a:xfrm>
            <a:off x="6054555" y="3709219"/>
            <a:ext cx="292068" cy="369332"/>
          </a:xfrm>
          <a:prstGeom prst="rect">
            <a:avLst/>
          </a:prstGeom>
          <a:noFill/>
        </p:spPr>
        <p:txBody>
          <a:bodyPr wrap="none" rtlCol="0">
            <a:spAutoFit/>
          </a:bodyPr>
          <a:lstStyle/>
          <a:p>
            <a:r>
              <a:rPr lang="es-AR" dirty="0">
                <a:solidFill>
                  <a:srgbClr val="FF0000"/>
                </a:solidFill>
              </a:rPr>
              <a:t>?</a:t>
            </a:r>
          </a:p>
        </p:txBody>
      </p:sp>
      <p:sp>
        <p:nvSpPr>
          <p:cNvPr id="18" name="CaixaDeTexto 17">
            <a:extLst>
              <a:ext uri="{FF2B5EF4-FFF2-40B4-BE49-F238E27FC236}">
                <a16:creationId xmlns:a16="http://schemas.microsoft.com/office/drawing/2014/main" id="{3865C630-51C0-48BE-8FE5-B860E3768902}"/>
              </a:ext>
            </a:extLst>
          </p:cNvPr>
          <p:cNvSpPr txBox="1"/>
          <p:nvPr/>
        </p:nvSpPr>
        <p:spPr>
          <a:xfrm>
            <a:off x="6289864" y="3583546"/>
            <a:ext cx="292068" cy="369332"/>
          </a:xfrm>
          <a:prstGeom prst="rect">
            <a:avLst/>
          </a:prstGeom>
          <a:noFill/>
        </p:spPr>
        <p:txBody>
          <a:bodyPr wrap="none" rtlCol="0">
            <a:spAutoFit/>
          </a:bodyPr>
          <a:lstStyle/>
          <a:p>
            <a:r>
              <a:rPr lang="es-AR" dirty="0">
                <a:solidFill>
                  <a:srgbClr val="FF0000"/>
                </a:solidFill>
              </a:rPr>
              <a:t>?</a:t>
            </a:r>
          </a:p>
        </p:txBody>
      </p:sp>
      <p:sp>
        <p:nvSpPr>
          <p:cNvPr id="19" name="CaixaDeTexto 18">
            <a:extLst>
              <a:ext uri="{FF2B5EF4-FFF2-40B4-BE49-F238E27FC236}">
                <a16:creationId xmlns:a16="http://schemas.microsoft.com/office/drawing/2014/main" id="{9D443A0F-6BA5-45D4-BB9F-E7476915726F}"/>
              </a:ext>
            </a:extLst>
          </p:cNvPr>
          <p:cNvSpPr txBox="1"/>
          <p:nvPr/>
        </p:nvSpPr>
        <p:spPr>
          <a:xfrm>
            <a:off x="5923314" y="3894246"/>
            <a:ext cx="292068" cy="369332"/>
          </a:xfrm>
          <a:prstGeom prst="rect">
            <a:avLst/>
          </a:prstGeom>
          <a:noFill/>
        </p:spPr>
        <p:txBody>
          <a:bodyPr wrap="none" rtlCol="0">
            <a:spAutoFit/>
          </a:bodyPr>
          <a:lstStyle/>
          <a:p>
            <a:r>
              <a:rPr lang="es-AR" dirty="0">
                <a:solidFill>
                  <a:srgbClr val="FF0000"/>
                </a:solidFill>
              </a:rPr>
              <a:t>?</a:t>
            </a:r>
          </a:p>
        </p:txBody>
      </p:sp>
      <p:sp>
        <p:nvSpPr>
          <p:cNvPr id="22" name="CaixaDeTexto 21">
            <a:extLst>
              <a:ext uri="{FF2B5EF4-FFF2-40B4-BE49-F238E27FC236}">
                <a16:creationId xmlns:a16="http://schemas.microsoft.com/office/drawing/2014/main" id="{47DD91F0-C1C8-4E4E-AAD4-88C76702C1F3}"/>
              </a:ext>
            </a:extLst>
          </p:cNvPr>
          <p:cNvSpPr txBox="1"/>
          <p:nvPr/>
        </p:nvSpPr>
        <p:spPr>
          <a:xfrm>
            <a:off x="6697552" y="2830928"/>
            <a:ext cx="292068" cy="369332"/>
          </a:xfrm>
          <a:prstGeom prst="rect">
            <a:avLst/>
          </a:prstGeom>
          <a:noFill/>
        </p:spPr>
        <p:txBody>
          <a:bodyPr wrap="none" rtlCol="0">
            <a:spAutoFit/>
          </a:bodyPr>
          <a:lstStyle/>
          <a:p>
            <a:r>
              <a:rPr lang="es-AR" dirty="0">
                <a:solidFill>
                  <a:srgbClr val="FF0000"/>
                </a:solidFill>
              </a:rPr>
              <a:t>?</a:t>
            </a:r>
          </a:p>
        </p:txBody>
      </p:sp>
      <p:sp>
        <p:nvSpPr>
          <p:cNvPr id="23" name="CaixaDeTexto 22">
            <a:extLst>
              <a:ext uri="{FF2B5EF4-FFF2-40B4-BE49-F238E27FC236}">
                <a16:creationId xmlns:a16="http://schemas.microsoft.com/office/drawing/2014/main" id="{90280EFB-8D85-4C97-88DF-9EFB827890F3}"/>
              </a:ext>
            </a:extLst>
          </p:cNvPr>
          <p:cNvSpPr txBox="1"/>
          <p:nvPr/>
        </p:nvSpPr>
        <p:spPr>
          <a:xfrm>
            <a:off x="6503695" y="3295861"/>
            <a:ext cx="292068" cy="369332"/>
          </a:xfrm>
          <a:prstGeom prst="rect">
            <a:avLst/>
          </a:prstGeom>
          <a:noFill/>
        </p:spPr>
        <p:txBody>
          <a:bodyPr wrap="none" rtlCol="0">
            <a:spAutoFit/>
          </a:bodyPr>
          <a:lstStyle/>
          <a:p>
            <a:r>
              <a:rPr lang="es-AR" dirty="0">
                <a:solidFill>
                  <a:srgbClr val="FF0000"/>
                </a:solidFill>
              </a:rPr>
              <a:t>?</a:t>
            </a:r>
          </a:p>
        </p:txBody>
      </p:sp>
      <p:sp>
        <p:nvSpPr>
          <p:cNvPr id="24" name="CaixaDeTexto 23">
            <a:extLst>
              <a:ext uri="{FF2B5EF4-FFF2-40B4-BE49-F238E27FC236}">
                <a16:creationId xmlns:a16="http://schemas.microsoft.com/office/drawing/2014/main" id="{CBF4F330-8119-400D-8EBB-4E7C92BE99B2}"/>
              </a:ext>
            </a:extLst>
          </p:cNvPr>
          <p:cNvSpPr txBox="1"/>
          <p:nvPr/>
        </p:nvSpPr>
        <p:spPr>
          <a:xfrm>
            <a:off x="6845734" y="3032167"/>
            <a:ext cx="292068" cy="369332"/>
          </a:xfrm>
          <a:prstGeom prst="rect">
            <a:avLst/>
          </a:prstGeom>
          <a:noFill/>
        </p:spPr>
        <p:txBody>
          <a:bodyPr wrap="none" rtlCol="0">
            <a:spAutoFit/>
          </a:bodyPr>
          <a:lstStyle/>
          <a:p>
            <a:r>
              <a:rPr lang="es-AR" dirty="0">
                <a:solidFill>
                  <a:srgbClr val="FF0000"/>
                </a:solidFill>
              </a:rPr>
              <a:t>?</a:t>
            </a:r>
          </a:p>
        </p:txBody>
      </p:sp>
      <p:sp>
        <p:nvSpPr>
          <p:cNvPr id="25" name="CaixaDeTexto 24">
            <a:extLst>
              <a:ext uri="{FF2B5EF4-FFF2-40B4-BE49-F238E27FC236}">
                <a16:creationId xmlns:a16="http://schemas.microsoft.com/office/drawing/2014/main" id="{895664DF-1659-400C-89F4-60E980749101}"/>
              </a:ext>
            </a:extLst>
          </p:cNvPr>
          <p:cNvSpPr txBox="1"/>
          <p:nvPr/>
        </p:nvSpPr>
        <p:spPr>
          <a:xfrm>
            <a:off x="6584131" y="3066845"/>
            <a:ext cx="292068" cy="369332"/>
          </a:xfrm>
          <a:prstGeom prst="rect">
            <a:avLst/>
          </a:prstGeom>
          <a:noFill/>
        </p:spPr>
        <p:txBody>
          <a:bodyPr wrap="none" rtlCol="0">
            <a:spAutoFit/>
          </a:bodyPr>
          <a:lstStyle/>
          <a:p>
            <a:r>
              <a:rPr lang="es-AR" dirty="0">
                <a:solidFill>
                  <a:srgbClr val="FF0000"/>
                </a:solidFill>
              </a:rPr>
              <a:t>?</a:t>
            </a:r>
          </a:p>
        </p:txBody>
      </p:sp>
      <p:sp>
        <p:nvSpPr>
          <p:cNvPr id="26" name="CaixaDeTexto 25">
            <a:extLst>
              <a:ext uri="{FF2B5EF4-FFF2-40B4-BE49-F238E27FC236}">
                <a16:creationId xmlns:a16="http://schemas.microsoft.com/office/drawing/2014/main" id="{C3F9151A-C5AC-4F32-A38C-07A01FC7BB6D}"/>
              </a:ext>
            </a:extLst>
          </p:cNvPr>
          <p:cNvSpPr txBox="1"/>
          <p:nvPr/>
        </p:nvSpPr>
        <p:spPr>
          <a:xfrm>
            <a:off x="6375315" y="3217197"/>
            <a:ext cx="292068" cy="369332"/>
          </a:xfrm>
          <a:prstGeom prst="rect">
            <a:avLst/>
          </a:prstGeom>
          <a:noFill/>
        </p:spPr>
        <p:txBody>
          <a:bodyPr wrap="none" rtlCol="0">
            <a:spAutoFit/>
          </a:bodyPr>
          <a:lstStyle/>
          <a:p>
            <a:r>
              <a:rPr lang="es-AR" dirty="0">
                <a:solidFill>
                  <a:srgbClr val="FF0000"/>
                </a:solidFill>
              </a:rPr>
              <a:t>?</a:t>
            </a:r>
          </a:p>
        </p:txBody>
      </p:sp>
      <p:sp>
        <p:nvSpPr>
          <p:cNvPr id="27" name="CaixaDeTexto 26">
            <a:extLst>
              <a:ext uri="{FF2B5EF4-FFF2-40B4-BE49-F238E27FC236}">
                <a16:creationId xmlns:a16="http://schemas.microsoft.com/office/drawing/2014/main" id="{C3929309-B372-4EB3-A7D6-BBF3D13565D2}"/>
              </a:ext>
            </a:extLst>
          </p:cNvPr>
          <p:cNvSpPr txBox="1"/>
          <p:nvPr/>
        </p:nvSpPr>
        <p:spPr>
          <a:xfrm>
            <a:off x="6185796" y="3372153"/>
            <a:ext cx="292068" cy="369332"/>
          </a:xfrm>
          <a:prstGeom prst="rect">
            <a:avLst/>
          </a:prstGeom>
          <a:noFill/>
        </p:spPr>
        <p:txBody>
          <a:bodyPr wrap="none" rtlCol="0">
            <a:spAutoFit/>
          </a:bodyPr>
          <a:lstStyle/>
          <a:p>
            <a:r>
              <a:rPr lang="es-AR" dirty="0">
                <a:solidFill>
                  <a:srgbClr val="FF0000"/>
                </a:solidFill>
              </a:rPr>
              <a:t>?</a:t>
            </a:r>
          </a:p>
        </p:txBody>
      </p:sp>
      <p:sp>
        <p:nvSpPr>
          <p:cNvPr id="28" name="CaixaDeTexto 27">
            <a:extLst>
              <a:ext uri="{FF2B5EF4-FFF2-40B4-BE49-F238E27FC236}">
                <a16:creationId xmlns:a16="http://schemas.microsoft.com/office/drawing/2014/main" id="{98F44719-6D77-4080-B77A-8363870976D0}"/>
              </a:ext>
            </a:extLst>
          </p:cNvPr>
          <p:cNvSpPr txBox="1"/>
          <p:nvPr/>
        </p:nvSpPr>
        <p:spPr>
          <a:xfrm>
            <a:off x="6150196" y="3853002"/>
            <a:ext cx="292068" cy="369332"/>
          </a:xfrm>
          <a:prstGeom prst="rect">
            <a:avLst/>
          </a:prstGeom>
          <a:noFill/>
        </p:spPr>
        <p:txBody>
          <a:bodyPr wrap="none" rtlCol="0">
            <a:spAutoFit/>
          </a:bodyPr>
          <a:lstStyle/>
          <a:p>
            <a:r>
              <a:rPr lang="es-AR" dirty="0">
                <a:solidFill>
                  <a:srgbClr val="FF0000"/>
                </a:solidFill>
              </a:rPr>
              <a:t>?</a:t>
            </a:r>
          </a:p>
        </p:txBody>
      </p:sp>
      <p:sp>
        <p:nvSpPr>
          <p:cNvPr id="29" name="CaixaDeTexto 28">
            <a:extLst>
              <a:ext uri="{FF2B5EF4-FFF2-40B4-BE49-F238E27FC236}">
                <a16:creationId xmlns:a16="http://schemas.microsoft.com/office/drawing/2014/main" id="{7C10DC1F-9462-4C49-8650-D1DB3BC435BB}"/>
              </a:ext>
            </a:extLst>
          </p:cNvPr>
          <p:cNvSpPr txBox="1"/>
          <p:nvPr/>
        </p:nvSpPr>
        <p:spPr>
          <a:xfrm>
            <a:off x="6828536" y="2685456"/>
            <a:ext cx="292068" cy="369332"/>
          </a:xfrm>
          <a:prstGeom prst="rect">
            <a:avLst/>
          </a:prstGeom>
          <a:noFill/>
        </p:spPr>
        <p:txBody>
          <a:bodyPr wrap="none" rtlCol="0">
            <a:spAutoFit/>
          </a:bodyPr>
          <a:lstStyle/>
          <a:p>
            <a:r>
              <a:rPr lang="es-AR" dirty="0">
                <a:solidFill>
                  <a:srgbClr val="FF0000"/>
                </a:solidFill>
              </a:rPr>
              <a:t>?</a:t>
            </a:r>
          </a:p>
        </p:txBody>
      </p:sp>
      <p:sp>
        <p:nvSpPr>
          <p:cNvPr id="30" name="CaixaDeTexto 29">
            <a:extLst>
              <a:ext uri="{FF2B5EF4-FFF2-40B4-BE49-F238E27FC236}">
                <a16:creationId xmlns:a16="http://schemas.microsoft.com/office/drawing/2014/main" id="{1DB1A13E-D802-43B6-8758-F52FA09328D0}"/>
              </a:ext>
            </a:extLst>
          </p:cNvPr>
          <p:cNvSpPr txBox="1"/>
          <p:nvPr/>
        </p:nvSpPr>
        <p:spPr>
          <a:xfrm>
            <a:off x="6503589" y="2931493"/>
            <a:ext cx="292068" cy="369332"/>
          </a:xfrm>
          <a:prstGeom prst="rect">
            <a:avLst/>
          </a:prstGeom>
          <a:noFill/>
        </p:spPr>
        <p:txBody>
          <a:bodyPr wrap="none" rtlCol="0">
            <a:spAutoFit/>
          </a:bodyPr>
          <a:lstStyle/>
          <a:p>
            <a:r>
              <a:rPr lang="es-AR" dirty="0">
                <a:solidFill>
                  <a:srgbClr val="FF0000"/>
                </a:solidFill>
              </a:rPr>
              <a:t>?</a:t>
            </a:r>
          </a:p>
        </p:txBody>
      </p:sp>
      <p:pic>
        <p:nvPicPr>
          <p:cNvPr id="31" name="Imagem 30" descr="Uma imagem contendo mapa, texto&#10;&#10;Descrição gerada com muito alta confiança">
            <a:extLst>
              <a:ext uri="{FF2B5EF4-FFF2-40B4-BE49-F238E27FC236}">
                <a16:creationId xmlns:a16="http://schemas.microsoft.com/office/drawing/2014/main" id="{2350B0EA-B1C6-4A7B-8FBF-B68E396BCF30}"/>
              </a:ext>
            </a:extLst>
          </p:cNvPr>
          <p:cNvPicPr>
            <a:picLocks noChangeAspect="1"/>
          </p:cNvPicPr>
          <p:nvPr/>
        </p:nvPicPr>
        <p:blipFill rotWithShape="1">
          <a:blip r:embed="rId9">
            <a:extLst>
              <a:ext uri="{28A0092B-C50C-407E-A947-70E740481C1C}">
                <a14:useLocalDpi xmlns:a14="http://schemas.microsoft.com/office/drawing/2010/main" val="0"/>
              </a:ext>
            </a:extLst>
          </a:blip>
          <a:srcRect l="14476" t="12931" r="12022" b="24014"/>
          <a:stretch/>
        </p:blipFill>
        <p:spPr>
          <a:xfrm>
            <a:off x="7617564" y="308182"/>
            <a:ext cx="3959629" cy="4754547"/>
          </a:xfrm>
          <a:prstGeom prst="rect">
            <a:avLst/>
          </a:prstGeom>
          <a:ln>
            <a:solidFill>
              <a:schemeClr val="tx1"/>
            </a:solidFill>
          </a:ln>
        </p:spPr>
      </p:pic>
      <p:sp>
        <p:nvSpPr>
          <p:cNvPr id="32" name="Retângulo 31">
            <a:extLst>
              <a:ext uri="{FF2B5EF4-FFF2-40B4-BE49-F238E27FC236}">
                <a16:creationId xmlns:a16="http://schemas.microsoft.com/office/drawing/2014/main" id="{79EA48F6-0B01-45FB-A7AD-93DE147267E5}"/>
              </a:ext>
            </a:extLst>
          </p:cNvPr>
          <p:cNvSpPr/>
          <p:nvPr/>
        </p:nvSpPr>
        <p:spPr>
          <a:xfrm>
            <a:off x="9292162" y="3533068"/>
            <a:ext cx="309516" cy="494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3" name="Retângulo 32">
            <a:extLst>
              <a:ext uri="{FF2B5EF4-FFF2-40B4-BE49-F238E27FC236}">
                <a16:creationId xmlns:a16="http://schemas.microsoft.com/office/drawing/2014/main" id="{97070DC3-7661-45B3-BDDE-0AF52F4156FE}"/>
              </a:ext>
            </a:extLst>
          </p:cNvPr>
          <p:cNvSpPr/>
          <p:nvPr/>
        </p:nvSpPr>
        <p:spPr>
          <a:xfrm>
            <a:off x="8892713" y="5062729"/>
            <a:ext cx="1966759" cy="369332"/>
          </a:xfrm>
          <a:prstGeom prst="rect">
            <a:avLst/>
          </a:prstGeom>
        </p:spPr>
        <p:txBody>
          <a:bodyPr wrap="square">
            <a:spAutoFit/>
          </a:bodyPr>
          <a:lstStyle/>
          <a:p>
            <a:r>
              <a:rPr lang="es-AR" u="sng" dirty="0"/>
              <a:t>no publicado aún</a:t>
            </a:r>
          </a:p>
        </p:txBody>
      </p:sp>
      <p:sp>
        <p:nvSpPr>
          <p:cNvPr id="34" name="Retângulo 33">
            <a:extLst>
              <a:ext uri="{FF2B5EF4-FFF2-40B4-BE49-F238E27FC236}">
                <a16:creationId xmlns:a16="http://schemas.microsoft.com/office/drawing/2014/main" id="{99E6F99C-ACD7-4D26-AEF3-6DC95D365D50}"/>
              </a:ext>
            </a:extLst>
          </p:cNvPr>
          <p:cNvSpPr/>
          <p:nvPr/>
        </p:nvSpPr>
        <p:spPr>
          <a:xfrm>
            <a:off x="9876092" y="2685455"/>
            <a:ext cx="407257" cy="593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5" name="CaixaDeTexto 34">
            <a:extLst>
              <a:ext uri="{FF2B5EF4-FFF2-40B4-BE49-F238E27FC236}">
                <a16:creationId xmlns:a16="http://schemas.microsoft.com/office/drawing/2014/main" id="{AB2315E4-78DA-464F-84A6-56E5D5A80688}"/>
              </a:ext>
            </a:extLst>
          </p:cNvPr>
          <p:cNvSpPr txBox="1"/>
          <p:nvPr/>
        </p:nvSpPr>
        <p:spPr>
          <a:xfrm>
            <a:off x="9446920" y="308183"/>
            <a:ext cx="1895683" cy="646331"/>
          </a:xfrm>
          <a:prstGeom prst="rect">
            <a:avLst/>
          </a:prstGeom>
          <a:noFill/>
        </p:spPr>
        <p:txBody>
          <a:bodyPr wrap="square" rtlCol="0">
            <a:spAutoFit/>
          </a:bodyPr>
          <a:lstStyle/>
          <a:p>
            <a:r>
              <a:rPr lang="es-AR" i="1" dirty="0" err="1"/>
              <a:t>Lonomia</a:t>
            </a:r>
            <a:r>
              <a:rPr lang="es-AR" i="1" dirty="0"/>
              <a:t> </a:t>
            </a:r>
            <a:r>
              <a:rPr lang="es-AR" i="1" dirty="0" err="1"/>
              <a:t>obliqua</a:t>
            </a:r>
            <a:endParaRPr lang="es-AR" i="1" dirty="0"/>
          </a:p>
          <a:p>
            <a:r>
              <a:rPr lang="es-AR" dirty="0"/>
              <a:t>    (1990-2017)</a:t>
            </a:r>
          </a:p>
        </p:txBody>
      </p:sp>
      <p:sp>
        <p:nvSpPr>
          <p:cNvPr id="36" name="CaixaDeTexto 35">
            <a:extLst>
              <a:ext uri="{FF2B5EF4-FFF2-40B4-BE49-F238E27FC236}">
                <a16:creationId xmlns:a16="http://schemas.microsoft.com/office/drawing/2014/main" id="{754F7837-9B7F-42FA-9FE6-25781C73BC5A}"/>
              </a:ext>
            </a:extLst>
          </p:cNvPr>
          <p:cNvSpPr txBox="1"/>
          <p:nvPr/>
        </p:nvSpPr>
        <p:spPr>
          <a:xfrm>
            <a:off x="9535015" y="3524553"/>
            <a:ext cx="292068" cy="369332"/>
          </a:xfrm>
          <a:prstGeom prst="rect">
            <a:avLst/>
          </a:prstGeom>
          <a:noFill/>
        </p:spPr>
        <p:txBody>
          <a:bodyPr wrap="none" rtlCol="0">
            <a:spAutoFit/>
          </a:bodyPr>
          <a:lstStyle/>
          <a:p>
            <a:r>
              <a:rPr lang="es-AR" dirty="0">
                <a:solidFill>
                  <a:srgbClr val="FF0000"/>
                </a:solidFill>
              </a:rPr>
              <a:t>?</a:t>
            </a:r>
          </a:p>
        </p:txBody>
      </p:sp>
      <p:sp>
        <p:nvSpPr>
          <p:cNvPr id="37" name="CaixaDeTexto 36">
            <a:extLst>
              <a:ext uri="{FF2B5EF4-FFF2-40B4-BE49-F238E27FC236}">
                <a16:creationId xmlns:a16="http://schemas.microsoft.com/office/drawing/2014/main" id="{41E8A839-0DE8-4C45-A744-54600561C88C}"/>
              </a:ext>
            </a:extLst>
          </p:cNvPr>
          <p:cNvSpPr txBox="1"/>
          <p:nvPr/>
        </p:nvSpPr>
        <p:spPr>
          <a:xfrm>
            <a:off x="9603206" y="3278788"/>
            <a:ext cx="292068" cy="369332"/>
          </a:xfrm>
          <a:prstGeom prst="rect">
            <a:avLst/>
          </a:prstGeom>
          <a:noFill/>
        </p:spPr>
        <p:txBody>
          <a:bodyPr wrap="none" rtlCol="0">
            <a:spAutoFit/>
          </a:bodyPr>
          <a:lstStyle/>
          <a:p>
            <a:r>
              <a:rPr lang="es-AR" dirty="0">
                <a:solidFill>
                  <a:srgbClr val="FF0000"/>
                </a:solidFill>
              </a:rPr>
              <a:t>?</a:t>
            </a:r>
          </a:p>
        </p:txBody>
      </p:sp>
      <p:sp>
        <p:nvSpPr>
          <p:cNvPr id="38" name="CaixaDeTexto 37">
            <a:extLst>
              <a:ext uri="{FF2B5EF4-FFF2-40B4-BE49-F238E27FC236}">
                <a16:creationId xmlns:a16="http://schemas.microsoft.com/office/drawing/2014/main" id="{502C08CF-9D70-4908-BE32-153D6FB7CA8F}"/>
              </a:ext>
            </a:extLst>
          </p:cNvPr>
          <p:cNvSpPr txBox="1"/>
          <p:nvPr/>
        </p:nvSpPr>
        <p:spPr>
          <a:xfrm>
            <a:off x="9698497" y="3620782"/>
            <a:ext cx="292068" cy="369332"/>
          </a:xfrm>
          <a:prstGeom prst="rect">
            <a:avLst/>
          </a:prstGeom>
          <a:noFill/>
        </p:spPr>
        <p:txBody>
          <a:bodyPr wrap="none" rtlCol="0">
            <a:spAutoFit/>
          </a:bodyPr>
          <a:lstStyle/>
          <a:p>
            <a:r>
              <a:rPr lang="es-AR" dirty="0">
                <a:solidFill>
                  <a:srgbClr val="FF0000"/>
                </a:solidFill>
              </a:rPr>
              <a:t>?</a:t>
            </a:r>
          </a:p>
        </p:txBody>
      </p:sp>
      <p:sp>
        <p:nvSpPr>
          <p:cNvPr id="39" name="CaixaDeTexto 38">
            <a:extLst>
              <a:ext uri="{FF2B5EF4-FFF2-40B4-BE49-F238E27FC236}">
                <a16:creationId xmlns:a16="http://schemas.microsoft.com/office/drawing/2014/main" id="{F75F8D72-3389-4C2D-AF02-4F0A65B776D3}"/>
              </a:ext>
            </a:extLst>
          </p:cNvPr>
          <p:cNvSpPr txBox="1"/>
          <p:nvPr/>
        </p:nvSpPr>
        <p:spPr>
          <a:xfrm>
            <a:off x="9348419" y="3877385"/>
            <a:ext cx="292068" cy="369332"/>
          </a:xfrm>
          <a:prstGeom prst="rect">
            <a:avLst/>
          </a:prstGeom>
          <a:noFill/>
        </p:spPr>
        <p:txBody>
          <a:bodyPr wrap="none" rtlCol="0">
            <a:spAutoFit/>
          </a:bodyPr>
          <a:lstStyle/>
          <a:p>
            <a:r>
              <a:rPr lang="es-AR" dirty="0">
                <a:solidFill>
                  <a:srgbClr val="FF0000"/>
                </a:solidFill>
              </a:rPr>
              <a:t>?</a:t>
            </a:r>
          </a:p>
        </p:txBody>
      </p:sp>
      <p:sp>
        <p:nvSpPr>
          <p:cNvPr id="40" name="CaixaDeTexto 39">
            <a:extLst>
              <a:ext uri="{FF2B5EF4-FFF2-40B4-BE49-F238E27FC236}">
                <a16:creationId xmlns:a16="http://schemas.microsoft.com/office/drawing/2014/main" id="{1569EBAC-047C-4BA5-A8BA-EC083C56AD2C}"/>
              </a:ext>
            </a:extLst>
          </p:cNvPr>
          <p:cNvSpPr txBox="1"/>
          <p:nvPr/>
        </p:nvSpPr>
        <p:spPr>
          <a:xfrm>
            <a:off x="9398929" y="3243658"/>
            <a:ext cx="292068" cy="369332"/>
          </a:xfrm>
          <a:prstGeom prst="rect">
            <a:avLst/>
          </a:prstGeom>
          <a:noFill/>
        </p:spPr>
        <p:txBody>
          <a:bodyPr wrap="none" rtlCol="0">
            <a:spAutoFit/>
          </a:bodyPr>
          <a:lstStyle/>
          <a:p>
            <a:r>
              <a:rPr lang="es-AR" dirty="0">
                <a:solidFill>
                  <a:srgbClr val="FF0000"/>
                </a:solidFill>
              </a:rPr>
              <a:t>?</a:t>
            </a:r>
          </a:p>
        </p:txBody>
      </p:sp>
      <p:sp>
        <p:nvSpPr>
          <p:cNvPr id="41" name="CaixaDeTexto 40">
            <a:extLst>
              <a:ext uri="{FF2B5EF4-FFF2-40B4-BE49-F238E27FC236}">
                <a16:creationId xmlns:a16="http://schemas.microsoft.com/office/drawing/2014/main" id="{DF24CBDE-B776-4A73-ACDE-54466361D3F9}"/>
              </a:ext>
            </a:extLst>
          </p:cNvPr>
          <p:cNvSpPr txBox="1"/>
          <p:nvPr/>
        </p:nvSpPr>
        <p:spPr>
          <a:xfrm>
            <a:off x="10258853" y="3015594"/>
            <a:ext cx="292068" cy="369332"/>
          </a:xfrm>
          <a:prstGeom prst="rect">
            <a:avLst/>
          </a:prstGeom>
          <a:noFill/>
        </p:spPr>
        <p:txBody>
          <a:bodyPr wrap="none" rtlCol="0">
            <a:spAutoFit/>
          </a:bodyPr>
          <a:lstStyle/>
          <a:p>
            <a:r>
              <a:rPr lang="es-AR" dirty="0">
                <a:solidFill>
                  <a:srgbClr val="FF0000"/>
                </a:solidFill>
              </a:rPr>
              <a:t>?</a:t>
            </a:r>
          </a:p>
        </p:txBody>
      </p:sp>
      <p:sp>
        <p:nvSpPr>
          <p:cNvPr id="42" name="CaixaDeTexto 41">
            <a:extLst>
              <a:ext uri="{FF2B5EF4-FFF2-40B4-BE49-F238E27FC236}">
                <a16:creationId xmlns:a16="http://schemas.microsoft.com/office/drawing/2014/main" id="{51EBFD54-F6CB-48A6-9B4E-4AF11DF8C0AB}"/>
              </a:ext>
            </a:extLst>
          </p:cNvPr>
          <p:cNvSpPr txBox="1"/>
          <p:nvPr/>
        </p:nvSpPr>
        <p:spPr>
          <a:xfrm>
            <a:off x="10050552" y="2872693"/>
            <a:ext cx="292068" cy="369332"/>
          </a:xfrm>
          <a:prstGeom prst="rect">
            <a:avLst/>
          </a:prstGeom>
          <a:noFill/>
        </p:spPr>
        <p:txBody>
          <a:bodyPr wrap="none" rtlCol="0">
            <a:spAutoFit/>
          </a:bodyPr>
          <a:lstStyle/>
          <a:p>
            <a:r>
              <a:rPr lang="es-AR" dirty="0">
                <a:solidFill>
                  <a:srgbClr val="FF0000"/>
                </a:solidFill>
              </a:rPr>
              <a:t>?</a:t>
            </a:r>
          </a:p>
        </p:txBody>
      </p:sp>
      <p:sp>
        <p:nvSpPr>
          <p:cNvPr id="43" name="CaixaDeTexto 42">
            <a:extLst>
              <a:ext uri="{FF2B5EF4-FFF2-40B4-BE49-F238E27FC236}">
                <a16:creationId xmlns:a16="http://schemas.microsoft.com/office/drawing/2014/main" id="{6FEE67F4-18EF-4177-B36E-C2D7F73021A2}"/>
              </a:ext>
            </a:extLst>
          </p:cNvPr>
          <p:cNvSpPr txBox="1"/>
          <p:nvPr/>
        </p:nvSpPr>
        <p:spPr>
          <a:xfrm>
            <a:off x="10271898" y="2729792"/>
            <a:ext cx="292068" cy="369332"/>
          </a:xfrm>
          <a:prstGeom prst="rect">
            <a:avLst/>
          </a:prstGeom>
          <a:noFill/>
        </p:spPr>
        <p:txBody>
          <a:bodyPr wrap="none" rtlCol="0">
            <a:spAutoFit/>
          </a:bodyPr>
          <a:lstStyle/>
          <a:p>
            <a:r>
              <a:rPr lang="es-AR" dirty="0">
                <a:solidFill>
                  <a:srgbClr val="FF0000"/>
                </a:solidFill>
              </a:rPr>
              <a:t>?</a:t>
            </a:r>
          </a:p>
        </p:txBody>
      </p:sp>
      <p:sp>
        <p:nvSpPr>
          <p:cNvPr id="44" name="CaixaDeTexto 43">
            <a:extLst>
              <a:ext uri="{FF2B5EF4-FFF2-40B4-BE49-F238E27FC236}">
                <a16:creationId xmlns:a16="http://schemas.microsoft.com/office/drawing/2014/main" id="{1D2DE4FD-6EE0-42FA-B533-6039E2ACAF43}"/>
              </a:ext>
            </a:extLst>
          </p:cNvPr>
          <p:cNvSpPr txBox="1"/>
          <p:nvPr/>
        </p:nvSpPr>
        <p:spPr>
          <a:xfrm>
            <a:off x="10476983" y="2915298"/>
            <a:ext cx="292068" cy="369332"/>
          </a:xfrm>
          <a:prstGeom prst="rect">
            <a:avLst/>
          </a:prstGeom>
          <a:noFill/>
        </p:spPr>
        <p:txBody>
          <a:bodyPr wrap="none" rtlCol="0">
            <a:spAutoFit/>
          </a:bodyPr>
          <a:lstStyle/>
          <a:p>
            <a:r>
              <a:rPr lang="es-AR" dirty="0">
                <a:solidFill>
                  <a:srgbClr val="FF0000"/>
                </a:solidFill>
              </a:rPr>
              <a:t>?</a:t>
            </a:r>
          </a:p>
        </p:txBody>
      </p:sp>
      <p:sp>
        <p:nvSpPr>
          <p:cNvPr id="45" name="CaixaDeTexto 44">
            <a:extLst>
              <a:ext uri="{FF2B5EF4-FFF2-40B4-BE49-F238E27FC236}">
                <a16:creationId xmlns:a16="http://schemas.microsoft.com/office/drawing/2014/main" id="{E65B023C-F645-4C81-80BD-52FE4D7DA2BD}"/>
              </a:ext>
            </a:extLst>
          </p:cNvPr>
          <p:cNvSpPr txBox="1"/>
          <p:nvPr/>
        </p:nvSpPr>
        <p:spPr>
          <a:xfrm>
            <a:off x="10580872" y="2238126"/>
            <a:ext cx="292068" cy="369332"/>
          </a:xfrm>
          <a:prstGeom prst="rect">
            <a:avLst/>
          </a:prstGeom>
          <a:noFill/>
        </p:spPr>
        <p:txBody>
          <a:bodyPr wrap="none" rtlCol="0">
            <a:spAutoFit/>
          </a:bodyPr>
          <a:lstStyle/>
          <a:p>
            <a:r>
              <a:rPr lang="es-AR" dirty="0">
                <a:solidFill>
                  <a:srgbClr val="FF0000"/>
                </a:solidFill>
              </a:rPr>
              <a:t>?</a:t>
            </a:r>
          </a:p>
        </p:txBody>
      </p:sp>
      <p:sp>
        <p:nvSpPr>
          <p:cNvPr id="3" name="CaixaDeTexto 2">
            <a:extLst>
              <a:ext uri="{FF2B5EF4-FFF2-40B4-BE49-F238E27FC236}">
                <a16:creationId xmlns:a16="http://schemas.microsoft.com/office/drawing/2014/main" id="{8008D64E-532C-473A-ABC8-C7058ECE1A31}"/>
              </a:ext>
            </a:extLst>
          </p:cNvPr>
          <p:cNvSpPr txBox="1"/>
          <p:nvPr/>
        </p:nvSpPr>
        <p:spPr>
          <a:xfrm>
            <a:off x="6634870" y="5810721"/>
            <a:ext cx="1540806" cy="923330"/>
          </a:xfrm>
          <a:prstGeom prst="rect">
            <a:avLst/>
          </a:prstGeom>
          <a:noFill/>
        </p:spPr>
        <p:txBody>
          <a:bodyPr wrap="none" rtlCol="0">
            <a:spAutoFit/>
          </a:bodyPr>
          <a:lstStyle/>
          <a:p>
            <a:r>
              <a:rPr lang="es-AR" sz="5400" b="1" dirty="0">
                <a:solidFill>
                  <a:srgbClr val="FF0000"/>
                </a:solidFill>
              </a:rPr>
              <a:t>!!!!!!</a:t>
            </a:r>
          </a:p>
        </p:txBody>
      </p:sp>
    </p:spTree>
    <p:extLst>
      <p:ext uri="{BB962C8B-B14F-4D97-AF65-F5344CB8AC3E}">
        <p14:creationId xmlns:p14="http://schemas.microsoft.com/office/powerpoint/2010/main" val="280587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ppt_x"/>
                                          </p:val>
                                        </p:tav>
                                        <p:tav tm="100000">
                                          <p:val>
                                            <p:strVal val="#ppt_x"/>
                                          </p:val>
                                        </p:tav>
                                      </p:tavLst>
                                    </p:anim>
                                    <p:anim calcmode="lin" valueType="num">
                                      <p:cBhvr additive="base">
                                        <p:cTn id="17" dur="500" fill="hold"/>
                                        <p:tgtEl>
                                          <p:spTgt spid="34"/>
                                        </p:tgtEl>
                                        <p:attrNameLst>
                                          <p:attrName>ppt_y</p:attrName>
                                        </p:attrNameLst>
                                      </p:cBhvr>
                                      <p:tavLst>
                                        <p:tav tm="0">
                                          <p:val>
                                            <p:strVal val="1+#ppt_h/2"/>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EF90993-2CC8-4B5A-B537-C1220B20ED56}"/>
              </a:ext>
            </a:extLst>
          </p:cNvPr>
          <p:cNvSpPr>
            <a:spLocks noGrp="1"/>
          </p:cNvSpPr>
          <p:nvPr>
            <p:ph type="title"/>
          </p:nvPr>
        </p:nvSpPr>
        <p:spPr>
          <a:xfrm>
            <a:off x="898358" y="283890"/>
            <a:ext cx="10515600" cy="1325563"/>
          </a:xfrm>
        </p:spPr>
        <p:txBody>
          <a:bodyPr/>
          <a:lstStyle/>
          <a:p>
            <a:r>
              <a:rPr lang="pt-BR" b="1" dirty="0" err="1"/>
              <a:t>Introducción</a:t>
            </a:r>
            <a:endParaRPr lang="pt-BR" b="1" dirty="0"/>
          </a:p>
        </p:txBody>
      </p:sp>
      <p:pic>
        <p:nvPicPr>
          <p:cNvPr id="4098" name="Picture 2" descr="Resultado de imagem para soro antilonomico">
            <a:extLst>
              <a:ext uri="{FF2B5EF4-FFF2-40B4-BE49-F238E27FC236}">
                <a16:creationId xmlns:a16="http://schemas.microsoft.com/office/drawing/2014/main" id="{4119F6A8-8417-41BD-A513-C4536E5B8D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44" r="8829" b="25292"/>
          <a:stretch/>
        </p:blipFill>
        <p:spPr bwMode="auto">
          <a:xfrm>
            <a:off x="4654533" y="1609453"/>
            <a:ext cx="3092116" cy="9941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Resultado de imagem para instituto butantan">
            <a:extLst>
              <a:ext uri="{FF2B5EF4-FFF2-40B4-BE49-F238E27FC236}">
                <a16:creationId xmlns:a16="http://schemas.microsoft.com/office/drawing/2014/main" id="{F4089DB0-50A6-4301-A701-04C7929A5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097" y="2902432"/>
            <a:ext cx="880988" cy="11596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m para atraso">
            <a:extLst>
              <a:ext uri="{FF2B5EF4-FFF2-40B4-BE49-F238E27FC236}">
                <a16:creationId xmlns:a16="http://schemas.microsoft.com/office/drawing/2014/main" id="{81EBCBD7-89D3-4E01-A851-1D680F3D00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222" t="4749"/>
          <a:stretch/>
        </p:blipFill>
        <p:spPr bwMode="auto">
          <a:xfrm flipH="1">
            <a:off x="-1" y="3288037"/>
            <a:ext cx="4429173" cy="3569963"/>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60815586-96F9-486C-AE5D-A1B328D58849}"/>
              </a:ext>
            </a:extLst>
          </p:cNvPr>
          <p:cNvSpPr txBox="1"/>
          <p:nvPr/>
        </p:nvSpPr>
        <p:spPr>
          <a:xfrm>
            <a:off x="491723" y="4903258"/>
            <a:ext cx="963084" cy="307777"/>
          </a:xfrm>
          <a:prstGeom prst="rect">
            <a:avLst/>
          </a:prstGeom>
          <a:noFill/>
        </p:spPr>
        <p:txBody>
          <a:bodyPr wrap="none" rtlCol="0">
            <a:spAutoFit/>
          </a:bodyPr>
          <a:lstStyle/>
          <a:p>
            <a:r>
              <a:rPr lang="pt-BR" sz="1400" dirty="0"/>
              <a:t>(SVS 2009)</a:t>
            </a:r>
          </a:p>
        </p:txBody>
      </p:sp>
      <p:pic>
        <p:nvPicPr>
          <p:cNvPr id="9" name="Picture 4" descr="Resultado de imagem para caveirinha morte">
            <a:extLst>
              <a:ext uri="{FF2B5EF4-FFF2-40B4-BE49-F238E27FC236}">
                <a16:creationId xmlns:a16="http://schemas.microsoft.com/office/drawing/2014/main" id="{782915F6-A542-4DD5-B4D7-F02BDBC1E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11" y="3897400"/>
            <a:ext cx="1004709" cy="1004709"/>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8F2C3DA4-6DC3-4F80-8276-A857806D98F1}"/>
              </a:ext>
            </a:extLst>
          </p:cNvPr>
          <p:cNvSpPr txBox="1"/>
          <p:nvPr/>
        </p:nvSpPr>
        <p:spPr>
          <a:xfrm>
            <a:off x="1653111" y="3032167"/>
            <a:ext cx="1742272" cy="584775"/>
          </a:xfrm>
          <a:prstGeom prst="rect">
            <a:avLst/>
          </a:prstGeom>
          <a:noFill/>
        </p:spPr>
        <p:txBody>
          <a:bodyPr wrap="none" rtlCol="0">
            <a:spAutoFit/>
          </a:bodyPr>
          <a:lstStyle/>
          <a:p>
            <a:pPr algn="ctr"/>
            <a:r>
              <a:rPr lang="pt-BR" b="1" dirty="0"/>
              <a:t>¡¡ &gt;12 horas!!</a:t>
            </a:r>
            <a:r>
              <a:rPr lang="pt-BR" sz="1400" b="1" dirty="0"/>
              <a:t> </a:t>
            </a:r>
          </a:p>
          <a:p>
            <a:pPr algn="ctr"/>
            <a:r>
              <a:rPr lang="pt-BR" sz="1400" dirty="0"/>
              <a:t>(Wen &amp; Duarte 2009)</a:t>
            </a:r>
            <a:endParaRPr lang="pt-BR" dirty="0"/>
          </a:p>
        </p:txBody>
      </p:sp>
      <p:sp>
        <p:nvSpPr>
          <p:cNvPr id="14" name="CaixaDeTexto 13">
            <a:extLst>
              <a:ext uri="{FF2B5EF4-FFF2-40B4-BE49-F238E27FC236}">
                <a16:creationId xmlns:a16="http://schemas.microsoft.com/office/drawing/2014/main" id="{6DF75185-F9DA-467E-89DC-CFBFE2B7A605}"/>
              </a:ext>
            </a:extLst>
          </p:cNvPr>
          <p:cNvSpPr txBox="1"/>
          <p:nvPr/>
        </p:nvSpPr>
        <p:spPr>
          <a:xfrm>
            <a:off x="5018876" y="1168290"/>
            <a:ext cx="2190600" cy="369332"/>
          </a:xfrm>
          <a:prstGeom prst="rect">
            <a:avLst/>
          </a:prstGeom>
          <a:noFill/>
        </p:spPr>
        <p:txBody>
          <a:bodyPr wrap="none" rtlCol="0">
            <a:spAutoFit/>
          </a:bodyPr>
          <a:lstStyle/>
          <a:p>
            <a:r>
              <a:rPr lang="pt-BR" dirty="0" err="1"/>
              <a:t>Suero</a:t>
            </a:r>
            <a:r>
              <a:rPr lang="pt-BR" dirty="0"/>
              <a:t> </a:t>
            </a:r>
            <a:r>
              <a:rPr lang="pt-BR" dirty="0" err="1"/>
              <a:t>antilonomismo</a:t>
            </a:r>
            <a:endParaRPr lang="pt-BR" dirty="0"/>
          </a:p>
        </p:txBody>
      </p:sp>
      <p:pic>
        <p:nvPicPr>
          <p:cNvPr id="4106" name="Picture 10" descr="Imagem relacionada">
            <a:extLst>
              <a:ext uri="{FF2B5EF4-FFF2-40B4-BE49-F238E27FC236}">
                <a16:creationId xmlns:a16="http://schemas.microsoft.com/office/drawing/2014/main" id="{2B89EEA8-8C9D-486D-B24E-96D2E61632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382000" y="303216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tângulo 14">
            <a:extLst>
              <a:ext uri="{FF2B5EF4-FFF2-40B4-BE49-F238E27FC236}">
                <a16:creationId xmlns:a16="http://schemas.microsoft.com/office/drawing/2014/main" id="{EEBA8C44-FD18-4CC3-A52F-21DF5E755217}"/>
              </a:ext>
            </a:extLst>
          </p:cNvPr>
          <p:cNvSpPr/>
          <p:nvPr/>
        </p:nvSpPr>
        <p:spPr>
          <a:xfrm>
            <a:off x="10635916" y="3103371"/>
            <a:ext cx="155608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D3DCCFA8-9806-4A17-869A-C4E5FAB2DF68}"/>
              </a:ext>
            </a:extLst>
          </p:cNvPr>
          <p:cNvSpPr/>
          <p:nvPr/>
        </p:nvSpPr>
        <p:spPr>
          <a:xfrm>
            <a:off x="9005798" y="2601280"/>
            <a:ext cx="2408160" cy="861774"/>
          </a:xfrm>
          <a:prstGeom prst="rect">
            <a:avLst/>
          </a:prstGeom>
        </p:spPr>
        <p:txBody>
          <a:bodyPr wrap="none">
            <a:spAutoFit/>
          </a:bodyPr>
          <a:lstStyle/>
          <a:p>
            <a:r>
              <a:rPr lang="pt-BR" b="1" dirty="0"/>
              <a:t>¡¡ No </a:t>
            </a:r>
            <a:r>
              <a:rPr lang="pt-BR" b="1" dirty="0" err="1"/>
              <a:t>hay</a:t>
            </a:r>
            <a:r>
              <a:rPr lang="pt-BR" b="1" dirty="0"/>
              <a:t> diagnóstico !!</a:t>
            </a:r>
          </a:p>
          <a:p>
            <a:pPr algn="ctr"/>
            <a:r>
              <a:rPr lang="pt-BR" sz="1400" dirty="0"/>
              <a:t>(Wen &amp; Duarte 2009)</a:t>
            </a:r>
          </a:p>
          <a:p>
            <a:endParaRPr lang="pt-BR" b="1" dirty="0"/>
          </a:p>
        </p:txBody>
      </p:sp>
      <p:cxnSp>
        <p:nvCxnSpPr>
          <p:cNvPr id="21" name="Conector reto 20">
            <a:extLst>
              <a:ext uri="{FF2B5EF4-FFF2-40B4-BE49-F238E27FC236}">
                <a16:creationId xmlns:a16="http://schemas.microsoft.com/office/drawing/2014/main" id="{DD9DC0FF-57D7-4CF1-AB3E-AB6955C1D433}"/>
              </a:ext>
            </a:extLst>
          </p:cNvPr>
          <p:cNvCxnSpPr>
            <a:stCxn id="4098" idx="2"/>
            <a:endCxn id="4100" idx="0"/>
          </p:cNvCxnSpPr>
          <p:nvPr/>
        </p:nvCxnSpPr>
        <p:spPr>
          <a:xfrm>
            <a:off x="6200591" y="2603598"/>
            <a:ext cx="0" cy="298834"/>
          </a:xfrm>
          <a:prstGeom prst="line">
            <a:avLst/>
          </a:prstGeom>
        </p:spPr>
        <p:style>
          <a:lnRef idx="1">
            <a:schemeClr val="dk1"/>
          </a:lnRef>
          <a:fillRef idx="0">
            <a:schemeClr val="dk1"/>
          </a:fillRef>
          <a:effectRef idx="0">
            <a:schemeClr val="dk1"/>
          </a:effectRef>
          <a:fontRef idx="minor">
            <a:schemeClr val="tx1"/>
          </a:fontRef>
        </p:style>
      </p:cxnSp>
      <p:pic>
        <p:nvPicPr>
          <p:cNvPr id="16" name="Imagem 15" descr="Uma imagem contendo texto, mapa&#10;&#10;Descrição gerada com muito alta confiança">
            <a:extLst>
              <a:ext uri="{FF2B5EF4-FFF2-40B4-BE49-F238E27FC236}">
                <a16:creationId xmlns:a16="http://schemas.microsoft.com/office/drawing/2014/main" id="{667CD994-EB89-49A0-911C-50B123D624F8}"/>
              </a:ext>
            </a:extLst>
          </p:cNvPr>
          <p:cNvPicPr>
            <a:picLocks noChangeAspect="1"/>
          </p:cNvPicPr>
          <p:nvPr/>
        </p:nvPicPr>
        <p:blipFill rotWithShape="1">
          <a:blip r:embed="rId8">
            <a:extLst>
              <a:ext uri="{28A0092B-C50C-407E-A947-70E740481C1C}">
                <a14:useLocalDpi xmlns:a14="http://schemas.microsoft.com/office/drawing/2010/main" val="0"/>
              </a:ext>
            </a:extLst>
          </a:blip>
          <a:srcRect l="9129" t="19444" r="9915" b="22500"/>
          <a:stretch/>
        </p:blipFill>
        <p:spPr>
          <a:xfrm>
            <a:off x="3857439" y="1168290"/>
            <a:ext cx="4686300" cy="4754547"/>
          </a:xfrm>
          <a:prstGeom prst="rect">
            <a:avLst/>
          </a:prstGeom>
          <a:ln>
            <a:solidFill>
              <a:schemeClr val="tx1"/>
            </a:solidFill>
          </a:ln>
        </p:spPr>
      </p:pic>
      <p:sp>
        <p:nvSpPr>
          <p:cNvPr id="2" name="CaixaDeTexto 1">
            <a:extLst>
              <a:ext uri="{FF2B5EF4-FFF2-40B4-BE49-F238E27FC236}">
                <a16:creationId xmlns:a16="http://schemas.microsoft.com/office/drawing/2014/main" id="{C5B71B81-FE63-4A79-8453-0324C1AF6FD8}"/>
              </a:ext>
            </a:extLst>
          </p:cNvPr>
          <p:cNvSpPr txBox="1"/>
          <p:nvPr/>
        </p:nvSpPr>
        <p:spPr>
          <a:xfrm>
            <a:off x="6054555" y="3709219"/>
            <a:ext cx="292068" cy="369332"/>
          </a:xfrm>
          <a:prstGeom prst="rect">
            <a:avLst/>
          </a:prstGeom>
          <a:noFill/>
        </p:spPr>
        <p:txBody>
          <a:bodyPr wrap="none" rtlCol="0">
            <a:spAutoFit/>
          </a:bodyPr>
          <a:lstStyle/>
          <a:p>
            <a:r>
              <a:rPr lang="es-AR" dirty="0">
                <a:solidFill>
                  <a:srgbClr val="FF0000"/>
                </a:solidFill>
              </a:rPr>
              <a:t>?</a:t>
            </a:r>
          </a:p>
        </p:txBody>
      </p:sp>
      <p:sp>
        <p:nvSpPr>
          <p:cNvPr id="18" name="CaixaDeTexto 17">
            <a:extLst>
              <a:ext uri="{FF2B5EF4-FFF2-40B4-BE49-F238E27FC236}">
                <a16:creationId xmlns:a16="http://schemas.microsoft.com/office/drawing/2014/main" id="{3865C630-51C0-48BE-8FE5-B860E3768902}"/>
              </a:ext>
            </a:extLst>
          </p:cNvPr>
          <p:cNvSpPr txBox="1"/>
          <p:nvPr/>
        </p:nvSpPr>
        <p:spPr>
          <a:xfrm>
            <a:off x="6289864" y="3583546"/>
            <a:ext cx="292068" cy="369332"/>
          </a:xfrm>
          <a:prstGeom prst="rect">
            <a:avLst/>
          </a:prstGeom>
          <a:noFill/>
        </p:spPr>
        <p:txBody>
          <a:bodyPr wrap="none" rtlCol="0">
            <a:spAutoFit/>
          </a:bodyPr>
          <a:lstStyle/>
          <a:p>
            <a:r>
              <a:rPr lang="es-AR" dirty="0">
                <a:solidFill>
                  <a:srgbClr val="FF0000"/>
                </a:solidFill>
              </a:rPr>
              <a:t>?</a:t>
            </a:r>
          </a:p>
        </p:txBody>
      </p:sp>
      <p:sp>
        <p:nvSpPr>
          <p:cNvPr id="19" name="CaixaDeTexto 18">
            <a:extLst>
              <a:ext uri="{FF2B5EF4-FFF2-40B4-BE49-F238E27FC236}">
                <a16:creationId xmlns:a16="http://schemas.microsoft.com/office/drawing/2014/main" id="{9D443A0F-6BA5-45D4-BB9F-E7476915726F}"/>
              </a:ext>
            </a:extLst>
          </p:cNvPr>
          <p:cNvSpPr txBox="1"/>
          <p:nvPr/>
        </p:nvSpPr>
        <p:spPr>
          <a:xfrm>
            <a:off x="5923314" y="3894246"/>
            <a:ext cx="292068" cy="369332"/>
          </a:xfrm>
          <a:prstGeom prst="rect">
            <a:avLst/>
          </a:prstGeom>
          <a:noFill/>
        </p:spPr>
        <p:txBody>
          <a:bodyPr wrap="none" rtlCol="0">
            <a:spAutoFit/>
          </a:bodyPr>
          <a:lstStyle/>
          <a:p>
            <a:r>
              <a:rPr lang="es-AR" dirty="0">
                <a:solidFill>
                  <a:srgbClr val="FF0000"/>
                </a:solidFill>
              </a:rPr>
              <a:t>?</a:t>
            </a:r>
          </a:p>
        </p:txBody>
      </p:sp>
      <p:sp>
        <p:nvSpPr>
          <p:cNvPr id="22" name="CaixaDeTexto 21">
            <a:extLst>
              <a:ext uri="{FF2B5EF4-FFF2-40B4-BE49-F238E27FC236}">
                <a16:creationId xmlns:a16="http://schemas.microsoft.com/office/drawing/2014/main" id="{47DD91F0-C1C8-4E4E-AAD4-88C76702C1F3}"/>
              </a:ext>
            </a:extLst>
          </p:cNvPr>
          <p:cNvSpPr txBox="1"/>
          <p:nvPr/>
        </p:nvSpPr>
        <p:spPr>
          <a:xfrm>
            <a:off x="6697552" y="2830928"/>
            <a:ext cx="292068" cy="369332"/>
          </a:xfrm>
          <a:prstGeom prst="rect">
            <a:avLst/>
          </a:prstGeom>
          <a:noFill/>
        </p:spPr>
        <p:txBody>
          <a:bodyPr wrap="none" rtlCol="0">
            <a:spAutoFit/>
          </a:bodyPr>
          <a:lstStyle/>
          <a:p>
            <a:r>
              <a:rPr lang="es-AR" dirty="0">
                <a:solidFill>
                  <a:srgbClr val="FF0000"/>
                </a:solidFill>
              </a:rPr>
              <a:t>?</a:t>
            </a:r>
          </a:p>
        </p:txBody>
      </p:sp>
      <p:sp>
        <p:nvSpPr>
          <p:cNvPr id="23" name="CaixaDeTexto 22">
            <a:extLst>
              <a:ext uri="{FF2B5EF4-FFF2-40B4-BE49-F238E27FC236}">
                <a16:creationId xmlns:a16="http://schemas.microsoft.com/office/drawing/2014/main" id="{90280EFB-8D85-4C97-88DF-9EFB827890F3}"/>
              </a:ext>
            </a:extLst>
          </p:cNvPr>
          <p:cNvSpPr txBox="1"/>
          <p:nvPr/>
        </p:nvSpPr>
        <p:spPr>
          <a:xfrm>
            <a:off x="6503695" y="3295861"/>
            <a:ext cx="292068" cy="369332"/>
          </a:xfrm>
          <a:prstGeom prst="rect">
            <a:avLst/>
          </a:prstGeom>
          <a:noFill/>
        </p:spPr>
        <p:txBody>
          <a:bodyPr wrap="none" rtlCol="0">
            <a:spAutoFit/>
          </a:bodyPr>
          <a:lstStyle/>
          <a:p>
            <a:r>
              <a:rPr lang="es-AR" dirty="0">
                <a:solidFill>
                  <a:srgbClr val="FF0000"/>
                </a:solidFill>
              </a:rPr>
              <a:t>?</a:t>
            </a:r>
          </a:p>
        </p:txBody>
      </p:sp>
      <p:sp>
        <p:nvSpPr>
          <p:cNvPr id="24" name="CaixaDeTexto 23">
            <a:extLst>
              <a:ext uri="{FF2B5EF4-FFF2-40B4-BE49-F238E27FC236}">
                <a16:creationId xmlns:a16="http://schemas.microsoft.com/office/drawing/2014/main" id="{CBF4F330-8119-400D-8EBB-4E7C92BE99B2}"/>
              </a:ext>
            </a:extLst>
          </p:cNvPr>
          <p:cNvSpPr txBox="1"/>
          <p:nvPr/>
        </p:nvSpPr>
        <p:spPr>
          <a:xfrm>
            <a:off x="6845734" y="3032167"/>
            <a:ext cx="292068" cy="369332"/>
          </a:xfrm>
          <a:prstGeom prst="rect">
            <a:avLst/>
          </a:prstGeom>
          <a:noFill/>
        </p:spPr>
        <p:txBody>
          <a:bodyPr wrap="none" rtlCol="0">
            <a:spAutoFit/>
          </a:bodyPr>
          <a:lstStyle/>
          <a:p>
            <a:r>
              <a:rPr lang="es-AR" dirty="0">
                <a:solidFill>
                  <a:srgbClr val="FF0000"/>
                </a:solidFill>
              </a:rPr>
              <a:t>?</a:t>
            </a:r>
          </a:p>
        </p:txBody>
      </p:sp>
      <p:sp>
        <p:nvSpPr>
          <p:cNvPr id="25" name="CaixaDeTexto 24">
            <a:extLst>
              <a:ext uri="{FF2B5EF4-FFF2-40B4-BE49-F238E27FC236}">
                <a16:creationId xmlns:a16="http://schemas.microsoft.com/office/drawing/2014/main" id="{895664DF-1659-400C-89F4-60E980749101}"/>
              </a:ext>
            </a:extLst>
          </p:cNvPr>
          <p:cNvSpPr txBox="1"/>
          <p:nvPr/>
        </p:nvSpPr>
        <p:spPr>
          <a:xfrm>
            <a:off x="6584131" y="3066845"/>
            <a:ext cx="292068" cy="369332"/>
          </a:xfrm>
          <a:prstGeom prst="rect">
            <a:avLst/>
          </a:prstGeom>
          <a:noFill/>
        </p:spPr>
        <p:txBody>
          <a:bodyPr wrap="none" rtlCol="0">
            <a:spAutoFit/>
          </a:bodyPr>
          <a:lstStyle/>
          <a:p>
            <a:r>
              <a:rPr lang="es-AR" dirty="0">
                <a:solidFill>
                  <a:srgbClr val="FF0000"/>
                </a:solidFill>
              </a:rPr>
              <a:t>?</a:t>
            </a:r>
          </a:p>
        </p:txBody>
      </p:sp>
      <p:sp>
        <p:nvSpPr>
          <p:cNvPr id="26" name="CaixaDeTexto 25">
            <a:extLst>
              <a:ext uri="{FF2B5EF4-FFF2-40B4-BE49-F238E27FC236}">
                <a16:creationId xmlns:a16="http://schemas.microsoft.com/office/drawing/2014/main" id="{C3F9151A-C5AC-4F32-A38C-07A01FC7BB6D}"/>
              </a:ext>
            </a:extLst>
          </p:cNvPr>
          <p:cNvSpPr txBox="1"/>
          <p:nvPr/>
        </p:nvSpPr>
        <p:spPr>
          <a:xfrm>
            <a:off x="6375315" y="3217197"/>
            <a:ext cx="292068" cy="369332"/>
          </a:xfrm>
          <a:prstGeom prst="rect">
            <a:avLst/>
          </a:prstGeom>
          <a:noFill/>
        </p:spPr>
        <p:txBody>
          <a:bodyPr wrap="none" rtlCol="0">
            <a:spAutoFit/>
          </a:bodyPr>
          <a:lstStyle/>
          <a:p>
            <a:r>
              <a:rPr lang="es-AR" dirty="0">
                <a:solidFill>
                  <a:srgbClr val="FF0000"/>
                </a:solidFill>
              </a:rPr>
              <a:t>?</a:t>
            </a:r>
          </a:p>
        </p:txBody>
      </p:sp>
      <p:sp>
        <p:nvSpPr>
          <p:cNvPr id="27" name="CaixaDeTexto 26">
            <a:extLst>
              <a:ext uri="{FF2B5EF4-FFF2-40B4-BE49-F238E27FC236}">
                <a16:creationId xmlns:a16="http://schemas.microsoft.com/office/drawing/2014/main" id="{C3929309-B372-4EB3-A7D6-BBF3D13565D2}"/>
              </a:ext>
            </a:extLst>
          </p:cNvPr>
          <p:cNvSpPr txBox="1"/>
          <p:nvPr/>
        </p:nvSpPr>
        <p:spPr>
          <a:xfrm>
            <a:off x="6185796" y="3372153"/>
            <a:ext cx="292068" cy="369332"/>
          </a:xfrm>
          <a:prstGeom prst="rect">
            <a:avLst/>
          </a:prstGeom>
          <a:noFill/>
        </p:spPr>
        <p:txBody>
          <a:bodyPr wrap="none" rtlCol="0">
            <a:spAutoFit/>
          </a:bodyPr>
          <a:lstStyle/>
          <a:p>
            <a:r>
              <a:rPr lang="es-AR" dirty="0">
                <a:solidFill>
                  <a:srgbClr val="FF0000"/>
                </a:solidFill>
              </a:rPr>
              <a:t>?</a:t>
            </a:r>
          </a:p>
        </p:txBody>
      </p:sp>
      <p:sp>
        <p:nvSpPr>
          <p:cNvPr id="28" name="CaixaDeTexto 27">
            <a:extLst>
              <a:ext uri="{FF2B5EF4-FFF2-40B4-BE49-F238E27FC236}">
                <a16:creationId xmlns:a16="http://schemas.microsoft.com/office/drawing/2014/main" id="{98F44719-6D77-4080-B77A-8363870976D0}"/>
              </a:ext>
            </a:extLst>
          </p:cNvPr>
          <p:cNvSpPr txBox="1"/>
          <p:nvPr/>
        </p:nvSpPr>
        <p:spPr>
          <a:xfrm>
            <a:off x="6150196" y="3853002"/>
            <a:ext cx="292068" cy="369332"/>
          </a:xfrm>
          <a:prstGeom prst="rect">
            <a:avLst/>
          </a:prstGeom>
          <a:noFill/>
        </p:spPr>
        <p:txBody>
          <a:bodyPr wrap="none" rtlCol="0">
            <a:spAutoFit/>
          </a:bodyPr>
          <a:lstStyle/>
          <a:p>
            <a:r>
              <a:rPr lang="es-AR" dirty="0">
                <a:solidFill>
                  <a:srgbClr val="FF0000"/>
                </a:solidFill>
              </a:rPr>
              <a:t>?</a:t>
            </a:r>
          </a:p>
        </p:txBody>
      </p:sp>
      <p:sp>
        <p:nvSpPr>
          <p:cNvPr id="29" name="CaixaDeTexto 28">
            <a:extLst>
              <a:ext uri="{FF2B5EF4-FFF2-40B4-BE49-F238E27FC236}">
                <a16:creationId xmlns:a16="http://schemas.microsoft.com/office/drawing/2014/main" id="{7C10DC1F-9462-4C49-8650-D1DB3BC435BB}"/>
              </a:ext>
            </a:extLst>
          </p:cNvPr>
          <p:cNvSpPr txBox="1"/>
          <p:nvPr/>
        </p:nvSpPr>
        <p:spPr>
          <a:xfrm>
            <a:off x="6828536" y="2685456"/>
            <a:ext cx="292068" cy="369332"/>
          </a:xfrm>
          <a:prstGeom prst="rect">
            <a:avLst/>
          </a:prstGeom>
          <a:noFill/>
        </p:spPr>
        <p:txBody>
          <a:bodyPr wrap="none" rtlCol="0">
            <a:spAutoFit/>
          </a:bodyPr>
          <a:lstStyle/>
          <a:p>
            <a:r>
              <a:rPr lang="es-AR" dirty="0">
                <a:solidFill>
                  <a:srgbClr val="FF0000"/>
                </a:solidFill>
              </a:rPr>
              <a:t>?</a:t>
            </a:r>
          </a:p>
        </p:txBody>
      </p:sp>
      <p:sp>
        <p:nvSpPr>
          <p:cNvPr id="30" name="CaixaDeTexto 29">
            <a:extLst>
              <a:ext uri="{FF2B5EF4-FFF2-40B4-BE49-F238E27FC236}">
                <a16:creationId xmlns:a16="http://schemas.microsoft.com/office/drawing/2014/main" id="{1DB1A13E-D802-43B6-8758-F52FA09328D0}"/>
              </a:ext>
            </a:extLst>
          </p:cNvPr>
          <p:cNvSpPr txBox="1"/>
          <p:nvPr/>
        </p:nvSpPr>
        <p:spPr>
          <a:xfrm>
            <a:off x="6503589" y="2931493"/>
            <a:ext cx="292068" cy="369332"/>
          </a:xfrm>
          <a:prstGeom prst="rect">
            <a:avLst/>
          </a:prstGeom>
          <a:noFill/>
        </p:spPr>
        <p:txBody>
          <a:bodyPr wrap="none" rtlCol="0">
            <a:spAutoFit/>
          </a:bodyPr>
          <a:lstStyle/>
          <a:p>
            <a:r>
              <a:rPr lang="es-AR" dirty="0">
                <a:solidFill>
                  <a:srgbClr val="FF0000"/>
                </a:solidFill>
              </a:rPr>
              <a:t>?</a:t>
            </a:r>
          </a:p>
        </p:txBody>
      </p:sp>
      <p:pic>
        <p:nvPicPr>
          <p:cNvPr id="31" name="Imagem 30" descr="Uma imagem contendo mapa, texto&#10;&#10;Descrição gerada com muito alta confiança">
            <a:extLst>
              <a:ext uri="{FF2B5EF4-FFF2-40B4-BE49-F238E27FC236}">
                <a16:creationId xmlns:a16="http://schemas.microsoft.com/office/drawing/2014/main" id="{2350B0EA-B1C6-4A7B-8FBF-B68E396BCF30}"/>
              </a:ext>
            </a:extLst>
          </p:cNvPr>
          <p:cNvPicPr>
            <a:picLocks noChangeAspect="1"/>
          </p:cNvPicPr>
          <p:nvPr/>
        </p:nvPicPr>
        <p:blipFill rotWithShape="1">
          <a:blip r:embed="rId9">
            <a:extLst>
              <a:ext uri="{28A0092B-C50C-407E-A947-70E740481C1C}">
                <a14:useLocalDpi xmlns:a14="http://schemas.microsoft.com/office/drawing/2010/main" val="0"/>
              </a:ext>
            </a:extLst>
          </a:blip>
          <a:srcRect l="14476" t="12931" r="12022" b="24014"/>
          <a:stretch/>
        </p:blipFill>
        <p:spPr>
          <a:xfrm>
            <a:off x="7617564" y="308182"/>
            <a:ext cx="3959629" cy="4754547"/>
          </a:xfrm>
          <a:prstGeom prst="rect">
            <a:avLst/>
          </a:prstGeom>
          <a:ln>
            <a:solidFill>
              <a:schemeClr val="tx1"/>
            </a:solidFill>
          </a:ln>
        </p:spPr>
      </p:pic>
      <p:sp>
        <p:nvSpPr>
          <p:cNvPr id="32" name="Retângulo 31">
            <a:extLst>
              <a:ext uri="{FF2B5EF4-FFF2-40B4-BE49-F238E27FC236}">
                <a16:creationId xmlns:a16="http://schemas.microsoft.com/office/drawing/2014/main" id="{79EA48F6-0B01-45FB-A7AD-93DE147267E5}"/>
              </a:ext>
            </a:extLst>
          </p:cNvPr>
          <p:cNvSpPr/>
          <p:nvPr/>
        </p:nvSpPr>
        <p:spPr>
          <a:xfrm>
            <a:off x="9292162" y="3533068"/>
            <a:ext cx="309516" cy="494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3" name="Retângulo 32">
            <a:extLst>
              <a:ext uri="{FF2B5EF4-FFF2-40B4-BE49-F238E27FC236}">
                <a16:creationId xmlns:a16="http://schemas.microsoft.com/office/drawing/2014/main" id="{97070DC3-7661-45B3-BDDE-0AF52F4156FE}"/>
              </a:ext>
            </a:extLst>
          </p:cNvPr>
          <p:cNvSpPr/>
          <p:nvPr/>
        </p:nvSpPr>
        <p:spPr>
          <a:xfrm>
            <a:off x="8892713" y="5062729"/>
            <a:ext cx="1966759" cy="369332"/>
          </a:xfrm>
          <a:prstGeom prst="rect">
            <a:avLst/>
          </a:prstGeom>
        </p:spPr>
        <p:txBody>
          <a:bodyPr wrap="square">
            <a:spAutoFit/>
          </a:bodyPr>
          <a:lstStyle/>
          <a:p>
            <a:r>
              <a:rPr lang="es-AR" u="sng" dirty="0"/>
              <a:t>no publicado aún</a:t>
            </a:r>
          </a:p>
        </p:txBody>
      </p:sp>
      <p:sp>
        <p:nvSpPr>
          <p:cNvPr id="34" name="Retângulo 33">
            <a:extLst>
              <a:ext uri="{FF2B5EF4-FFF2-40B4-BE49-F238E27FC236}">
                <a16:creationId xmlns:a16="http://schemas.microsoft.com/office/drawing/2014/main" id="{99E6F99C-ACD7-4D26-AEF3-6DC95D365D50}"/>
              </a:ext>
            </a:extLst>
          </p:cNvPr>
          <p:cNvSpPr/>
          <p:nvPr/>
        </p:nvSpPr>
        <p:spPr>
          <a:xfrm>
            <a:off x="9876092" y="2685455"/>
            <a:ext cx="407257" cy="593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5" name="CaixaDeTexto 34">
            <a:extLst>
              <a:ext uri="{FF2B5EF4-FFF2-40B4-BE49-F238E27FC236}">
                <a16:creationId xmlns:a16="http://schemas.microsoft.com/office/drawing/2014/main" id="{AB2315E4-78DA-464F-84A6-56E5D5A80688}"/>
              </a:ext>
            </a:extLst>
          </p:cNvPr>
          <p:cNvSpPr txBox="1"/>
          <p:nvPr/>
        </p:nvSpPr>
        <p:spPr>
          <a:xfrm>
            <a:off x="9446920" y="308183"/>
            <a:ext cx="1895683" cy="646331"/>
          </a:xfrm>
          <a:prstGeom prst="rect">
            <a:avLst/>
          </a:prstGeom>
          <a:noFill/>
        </p:spPr>
        <p:txBody>
          <a:bodyPr wrap="square" rtlCol="0">
            <a:spAutoFit/>
          </a:bodyPr>
          <a:lstStyle/>
          <a:p>
            <a:r>
              <a:rPr lang="es-AR" i="1" dirty="0" err="1"/>
              <a:t>Lonomia</a:t>
            </a:r>
            <a:r>
              <a:rPr lang="es-AR" i="1" dirty="0"/>
              <a:t> </a:t>
            </a:r>
            <a:r>
              <a:rPr lang="es-AR" i="1" dirty="0" err="1"/>
              <a:t>obliqua</a:t>
            </a:r>
            <a:endParaRPr lang="es-AR" i="1" dirty="0"/>
          </a:p>
          <a:p>
            <a:r>
              <a:rPr lang="es-AR" dirty="0"/>
              <a:t>    (1990-2017)</a:t>
            </a:r>
          </a:p>
        </p:txBody>
      </p:sp>
      <p:sp>
        <p:nvSpPr>
          <p:cNvPr id="36" name="CaixaDeTexto 35">
            <a:extLst>
              <a:ext uri="{FF2B5EF4-FFF2-40B4-BE49-F238E27FC236}">
                <a16:creationId xmlns:a16="http://schemas.microsoft.com/office/drawing/2014/main" id="{754F7837-9B7F-42FA-9FE6-25781C73BC5A}"/>
              </a:ext>
            </a:extLst>
          </p:cNvPr>
          <p:cNvSpPr txBox="1"/>
          <p:nvPr/>
        </p:nvSpPr>
        <p:spPr>
          <a:xfrm>
            <a:off x="9535015" y="3524553"/>
            <a:ext cx="292068" cy="369332"/>
          </a:xfrm>
          <a:prstGeom prst="rect">
            <a:avLst/>
          </a:prstGeom>
          <a:noFill/>
        </p:spPr>
        <p:txBody>
          <a:bodyPr wrap="none" rtlCol="0">
            <a:spAutoFit/>
          </a:bodyPr>
          <a:lstStyle/>
          <a:p>
            <a:r>
              <a:rPr lang="es-AR" dirty="0">
                <a:solidFill>
                  <a:srgbClr val="FF0000"/>
                </a:solidFill>
              </a:rPr>
              <a:t>?</a:t>
            </a:r>
          </a:p>
        </p:txBody>
      </p:sp>
      <p:sp>
        <p:nvSpPr>
          <p:cNvPr id="37" name="CaixaDeTexto 36">
            <a:extLst>
              <a:ext uri="{FF2B5EF4-FFF2-40B4-BE49-F238E27FC236}">
                <a16:creationId xmlns:a16="http://schemas.microsoft.com/office/drawing/2014/main" id="{41E8A839-0DE8-4C45-A744-54600561C88C}"/>
              </a:ext>
            </a:extLst>
          </p:cNvPr>
          <p:cNvSpPr txBox="1"/>
          <p:nvPr/>
        </p:nvSpPr>
        <p:spPr>
          <a:xfrm>
            <a:off x="9603206" y="3278788"/>
            <a:ext cx="292068" cy="369332"/>
          </a:xfrm>
          <a:prstGeom prst="rect">
            <a:avLst/>
          </a:prstGeom>
          <a:noFill/>
        </p:spPr>
        <p:txBody>
          <a:bodyPr wrap="none" rtlCol="0">
            <a:spAutoFit/>
          </a:bodyPr>
          <a:lstStyle/>
          <a:p>
            <a:r>
              <a:rPr lang="es-AR" dirty="0">
                <a:solidFill>
                  <a:srgbClr val="FF0000"/>
                </a:solidFill>
              </a:rPr>
              <a:t>?</a:t>
            </a:r>
          </a:p>
        </p:txBody>
      </p:sp>
      <p:sp>
        <p:nvSpPr>
          <p:cNvPr id="38" name="CaixaDeTexto 37">
            <a:extLst>
              <a:ext uri="{FF2B5EF4-FFF2-40B4-BE49-F238E27FC236}">
                <a16:creationId xmlns:a16="http://schemas.microsoft.com/office/drawing/2014/main" id="{502C08CF-9D70-4908-BE32-153D6FB7CA8F}"/>
              </a:ext>
            </a:extLst>
          </p:cNvPr>
          <p:cNvSpPr txBox="1"/>
          <p:nvPr/>
        </p:nvSpPr>
        <p:spPr>
          <a:xfrm>
            <a:off x="9698497" y="3620782"/>
            <a:ext cx="292068" cy="369332"/>
          </a:xfrm>
          <a:prstGeom prst="rect">
            <a:avLst/>
          </a:prstGeom>
          <a:noFill/>
        </p:spPr>
        <p:txBody>
          <a:bodyPr wrap="none" rtlCol="0">
            <a:spAutoFit/>
          </a:bodyPr>
          <a:lstStyle/>
          <a:p>
            <a:r>
              <a:rPr lang="es-AR" dirty="0">
                <a:solidFill>
                  <a:srgbClr val="FF0000"/>
                </a:solidFill>
              </a:rPr>
              <a:t>?</a:t>
            </a:r>
          </a:p>
        </p:txBody>
      </p:sp>
      <p:sp>
        <p:nvSpPr>
          <p:cNvPr id="39" name="CaixaDeTexto 38">
            <a:extLst>
              <a:ext uri="{FF2B5EF4-FFF2-40B4-BE49-F238E27FC236}">
                <a16:creationId xmlns:a16="http://schemas.microsoft.com/office/drawing/2014/main" id="{F75F8D72-3389-4C2D-AF02-4F0A65B776D3}"/>
              </a:ext>
            </a:extLst>
          </p:cNvPr>
          <p:cNvSpPr txBox="1"/>
          <p:nvPr/>
        </p:nvSpPr>
        <p:spPr>
          <a:xfrm>
            <a:off x="9348419" y="3877385"/>
            <a:ext cx="292068" cy="369332"/>
          </a:xfrm>
          <a:prstGeom prst="rect">
            <a:avLst/>
          </a:prstGeom>
          <a:noFill/>
        </p:spPr>
        <p:txBody>
          <a:bodyPr wrap="none" rtlCol="0">
            <a:spAutoFit/>
          </a:bodyPr>
          <a:lstStyle/>
          <a:p>
            <a:r>
              <a:rPr lang="es-AR" dirty="0">
                <a:solidFill>
                  <a:srgbClr val="FF0000"/>
                </a:solidFill>
              </a:rPr>
              <a:t>?</a:t>
            </a:r>
          </a:p>
        </p:txBody>
      </p:sp>
      <p:sp>
        <p:nvSpPr>
          <p:cNvPr id="40" name="CaixaDeTexto 39">
            <a:extLst>
              <a:ext uri="{FF2B5EF4-FFF2-40B4-BE49-F238E27FC236}">
                <a16:creationId xmlns:a16="http://schemas.microsoft.com/office/drawing/2014/main" id="{1569EBAC-047C-4BA5-A8BA-EC083C56AD2C}"/>
              </a:ext>
            </a:extLst>
          </p:cNvPr>
          <p:cNvSpPr txBox="1"/>
          <p:nvPr/>
        </p:nvSpPr>
        <p:spPr>
          <a:xfrm>
            <a:off x="9398929" y="3243658"/>
            <a:ext cx="292068" cy="369332"/>
          </a:xfrm>
          <a:prstGeom prst="rect">
            <a:avLst/>
          </a:prstGeom>
          <a:noFill/>
        </p:spPr>
        <p:txBody>
          <a:bodyPr wrap="none" rtlCol="0">
            <a:spAutoFit/>
          </a:bodyPr>
          <a:lstStyle/>
          <a:p>
            <a:r>
              <a:rPr lang="es-AR" dirty="0">
                <a:solidFill>
                  <a:srgbClr val="FF0000"/>
                </a:solidFill>
              </a:rPr>
              <a:t>?</a:t>
            </a:r>
          </a:p>
        </p:txBody>
      </p:sp>
      <p:sp>
        <p:nvSpPr>
          <p:cNvPr id="41" name="CaixaDeTexto 40">
            <a:extLst>
              <a:ext uri="{FF2B5EF4-FFF2-40B4-BE49-F238E27FC236}">
                <a16:creationId xmlns:a16="http://schemas.microsoft.com/office/drawing/2014/main" id="{DF24CBDE-B776-4A73-ACDE-54466361D3F9}"/>
              </a:ext>
            </a:extLst>
          </p:cNvPr>
          <p:cNvSpPr txBox="1"/>
          <p:nvPr/>
        </p:nvSpPr>
        <p:spPr>
          <a:xfrm>
            <a:off x="10258853" y="3015594"/>
            <a:ext cx="292068" cy="369332"/>
          </a:xfrm>
          <a:prstGeom prst="rect">
            <a:avLst/>
          </a:prstGeom>
          <a:noFill/>
        </p:spPr>
        <p:txBody>
          <a:bodyPr wrap="none" rtlCol="0">
            <a:spAutoFit/>
          </a:bodyPr>
          <a:lstStyle/>
          <a:p>
            <a:r>
              <a:rPr lang="es-AR" dirty="0">
                <a:solidFill>
                  <a:srgbClr val="FF0000"/>
                </a:solidFill>
              </a:rPr>
              <a:t>?</a:t>
            </a:r>
          </a:p>
        </p:txBody>
      </p:sp>
      <p:sp>
        <p:nvSpPr>
          <p:cNvPr id="42" name="CaixaDeTexto 41">
            <a:extLst>
              <a:ext uri="{FF2B5EF4-FFF2-40B4-BE49-F238E27FC236}">
                <a16:creationId xmlns:a16="http://schemas.microsoft.com/office/drawing/2014/main" id="{51EBFD54-F6CB-48A6-9B4E-4AF11DF8C0AB}"/>
              </a:ext>
            </a:extLst>
          </p:cNvPr>
          <p:cNvSpPr txBox="1"/>
          <p:nvPr/>
        </p:nvSpPr>
        <p:spPr>
          <a:xfrm>
            <a:off x="10050552" y="2872693"/>
            <a:ext cx="292068" cy="369332"/>
          </a:xfrm>
          <a:prstGeom prst="rect">
            <a:avLst/>
          </a:prstGeom>
          <a:noFill/>
        </p:spPr>
        <p:txBody>
          <a:bodyPr wrap="none" rtlCol="0">
            <a:spAutoFit/>
          </a:bodyPr>
          <a:lstStyle/>
          <a:p>
            <a:r>
              <a:rPr lang="es-AR" dirty="0">
                <a:solidFill>
                  <a:srgbClr val="FF0000"/>
                </a:solidFill>
              </a:rPr>
              <a:t>?</a:t>
            </a:r>
          </a:p>
        </p:txBody>
      </p:sp>
      <p:sp>
        <p:nvSpPr>
          <p:cNvPr id="43" name="CaixaDeTexto 42">
            <a:extLst>
              <a:ext uri="{FF2B5EF4-FFF2-40B4-BE49-F238E27FC236}">
                <a16:creationId xmlns:a16="http://schemas.microsoft.com/office/drawing/2014/main" id="{6FEE67F4-18EF-4177-B36E-C2D7F73021A2}"/>
              </a:ext>
            </a:extLst>
          </p:cNvPr>
          <p:cNvSpPr txBox="1"/>
          <p:nvPr/>
        </p:nvSpPr>
        <p:spPr>
          <a:xfrm>
            <a:off x="10271898" y="2729792"/>
            <a:ext cx="292068" cy="369332"/>
          </a:xfrm>
          <a:prstGeom prst="rect">
            <a:avLst/>
          </a:prstGeom>
          <a:noFill/>
        </p:spPr>
        <p:txBody>
          <a:bodyPr wrap="none" rtlCol="0">
            <a:spAutoFit/>
          </a:bodyPr>
          <a:lstStyle/>
          <a:p>
            <a:r>
              <a:rPr lang="es-AR" dirty="0">
                <a:solidFill>
                  <a:srgbClr val="FF0000"/>
                </a:solidFill>
              </a:rPr>
              <a:t>?</a:t>
            </a:r>
          </a:p>
        </p:txBody>
      </p:sp>
      <p:sp>
        <p:nvSpPr>
          <p:cNvPr id="44" name="CaixaDeTexto 43">
            <a:extLst>
              <a:ext uri="{FF2B5EF4-FFF2-40B4-BE49-F238E27FC236}">
                <a16:creationId xmlns:a16="http://schemas.microsoft.com/office/drawing/2014/main" id="{1D2DE4FD-6EE0-42FA-B533-6039E2ACAF43}"/>
              </a:ext>
            </a:extLst>
          </p:cNvPr>
          <p:cNvSpPr txBox="1"/>
          <p:nvPr/>
        </p:nvSpPr>
        <p:spPr>
          <a:xfrm>
            <a:off x="10476983" y="2915298"/>
            <a:ext cx="292068" cy="369332"/>
          </a:xfrm>
          <a:prstGeom prst="rect">
            <a:avLst/>
          </a:prstGeom>
          <a:noFill/>
        </p:spPr>
        <p:txBody>
          <a:bodyPr wrap="none" rtlCol="0">
            <a:spAutoFit/>
          </a:bodyPr>
          <a:lstStyle/>
          <a:p>
            <a:r>
              <a:rPr lang="es-AR" dirty="0">
                <a:solidFill>
                  <a:srgbClr val="FF0000"/>
                </a:solidFill>
              </a:rPr>
              <a:t>?</a:t>
            </a:r>
          </a:p>
        </p:txBody>
      </p:sp>
      <p:sp>
        <p:nvSpPr>
          <p:cNvPr id="45" name="CaixaDeTexto 44">
            <a:extLst>
              <a:ext uri="{FF2B5EF4-FFF2-40B4-BE49-F238E27FC236}">
                <a16:creationId xmlns:a16="http://schemas.microsoft.com/office/drawing/2014/main" id="{E65B023C-F645-4C81-80BD-52FE4D7DA2BD}"/>
              </a:ext>
            </a:extLst>
          </p:cNvPr>
          <p:cNvSpPr txBox="1"/>
          <p:nvPr/>
        </p:nvSpPr>
        <p:spPr>
          <a:xfrm>
            <a:off x="10580872" y="2238126"/>
            <a:ext cx="292068" cy="369332"/>
          </a:xfrm>
          <a:prstGeom prst="rect">
            <a:avLst/>
          </a:prstGeom>
          <a:noFill/>
        </p:spPr>
        <p:txBody>
          <a:bodyPr wrap="none" rtlCol="0">
            <a:spAutoFit/>
          </a:bodyPr>
          <a:lstStyle/>
          <a:p>
            <a:r>
              <a:rPr lang="es-AR" dirty="0">
                <a:solidFill>
                  <a:srgbClr val="FF0000"/>
                </a:solidFill>
              </a:rPr>
              <a:t>?</a:t>
            </a:r>
          </a:p>
        </p:txBody>
      </p:sp>
      <p:sp>
        <p:nvSpPr>
          <p:cNvPr id="3" name="CaixaDeTexto 2">
            <a:extLst>
              <a:ext uri="{FF2B5EF4-FFF2-40B4-BE49-F238E27FC236}">
                <a16:creationId xmlns:a16="http://schemas.microsoft.com/office/drawing/2014/main" id="{8008D64E-532C-473A-ABC8-C7058ECE1A31}"/>
              </a:ext>
            </a:extLst>
          </p:cNvPr>
          <p:cNvSpPr txBox="1"/>
          <p:nvPr/>
        </p:nvSpPr>
        <p:spPr>
          <a:xfrm>
            <a:off x="6634870" y="5810721"/>
            <a:ext cx="1540806" cy="923330"/>
          </a:xfrm>
          <a:prstGeom prst="rect">
            <a:avLst/>
          </a:prstGeom>
          <a:noFill/>
        </p:spPr>
        <p:txBody>
          <a:bodyPr wrap="none" rtlCol="0">
            <a:spAutoFit/>
          </a:bodyPr>
          <a:lstStyle/>
          <a:p>
            <a:r>
              <a:rPr lang="es-AR" sz="5400" b="1" dirty="0">
                <a:solidFill>
                  <a:srgbClr val="FF0000"/>
                </a:solidFill>
              </a:rPr>
              <a:t>!!!!!!</a:t>
            </a:r>
          </a:p>
        </p:txBody>
      </p:sp>
      <p:pic>
        <p:nvPicPr>
          <p:cNvPr id="46" name="Espaço Reservado para Conteúdo 5" descr="Uma imagem contendo texto, mapa&#10;&#10;Descrição gerada com muito alta confiança">
            <a:extLst>
              <a:ext uri="{FF2B5EF4-FFF2-40B4-BE49-F238E27FC236}">
                <a16:creationId xmlns:a16="http://schemas.microsoft.com/office/drawing/2014/main" id="{C65A3B3B-52B2-4C8A-80D8-75DECB18508C}"/>
              </a:ext>
            </a:extLst>
          </p:cNvPr>
          <p:cNvPicPr>
            <a:picLocks noGrp="1" noChangeAspect="1"/>
          </p:cNvPicPr>
          <p:nvPr>
            <p:ph idx="1"/>
          </p:nvPr>
        </p:nvPicPr>
        <p:blipFill rotWithShape="1">
          <a:blip r:embed="rId10">
            <a:extLst>
              <a:ext uri="{28A0092B-C50C-407E-A947-70E740481C1C}">
                <a14:useLocalDpi xmlns:a14="http://schemas.microsoft.com/office/drawing/2010/main" val="0"/>
              </a:ext>
            </a:extLst>
          </a:blip>
          <a:srcRect l="15865" t="15920" r="8121" b="26894"/>
          <a:stretch/>
        </p:blipFill>
        <p:spPr>
          <a:xfrm>
            <a:off x="7536299" y="490663"/>
            <a:ext cx="4078574" cy="4340020"/>
          </a:xfrm>
          <a:ln w="28575">
            <a:solidFill>
              <a:schemeClr val="tx1"/>
            </a:solidFill>
          </a:ln>
        </p:spPr>
      </p:pic>
      <p:sp>
        <p:nvSpPr>
          <p:cNvPr id="5" name="Retângulo 4">
            <a:extLst>
              <a:ext uri="{FF2B5EF4-FFF2-40B4-BE49-F238E27FC236}">
                <a16:creationId xmlns:a16="http://schemas.microsoft.com/office/drawing/2014/main" id="{4039DDFB-72B4-42CD-A6F3-0247DC53B3B9}"/>
              </a:ext>
            </a:extLst>
          </p:cNvPr>
          <p:cNvSpPr/>
          <p:nvPr/>
        </p:nvSpPr>
        <p:spPr>
          <a:xfrm>
            <a:off x="5460165" y="604000"/>
            <a:ext cx="6529544" cy="400110"/>
          </a:xfrm>
          <a:prstGeom prst="rect">
            <a:avLst/>
          </a:prstGeom>
          <a:solidFill>
            <a:schemeClr val="bg1"/>
          </a:solidFill>
          <a:ln>
            <a:solidFill>
              <a:schemeClr val="accent1"/>
            </a:solidFill>
          </a:ln>
        </p:spPr>
        <p:txBody>
          <a:bodyPr wrap="none">
            <a:spAutoFit/>
          </a:bodyPr>
          <a:lstStyle/>
          <a:p>
            <a:r>
              <a:rPr lang="es-AR" sz="2000" dirty="0">
                <a:solidFill>
                  <a:srgbClr val="FF0000"/>
                </a:solidFill>
              </a:rPr>
              <a:t>El resultado de modelado de nicho y distribución de especies</a:t>
            </a:r>
          </a:p>
        </p:txBody>
      </p:sp>
    </p:spTree>
    <p:extLst>
      <p:ext uri="{BB962C8B-B14F-4D97-AF65-F5344CB8AC3E}">
        <p14:creationId xmlns:p14="http://schemas.microsoft.com/office/powerpoint/2010/main" val="1392628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ppt_x"/>
                                          </p:val>
                                        </p:tav>
                                        <p:tav tm="100000">
                                          <p:val>
                                            <p:strVal val="#ppt_x"/>
                                          </p:val>
                                        </p:tav>
                                      </p:tavLst>
                                    </p:anim>
                                    <p:anim calcmode="lin" valueType="num">
                                      <p:cBhvr additive="base">
                                        <p:cTn id="17" dur="500" fill="hold"/>
                                        <p:tgtEl>
                                          <p:spTgt spid="34"/>
                                        </p:tgtEl>
                                        <p:attrNameLst>
                                          <p:attrName>ppt_y</p:attrName>
                                        </p:attrNameLst>
                                      </p:cBhvr>
                                      <p:tavLst>
                                        <p:tav tm="0">
                                          <p:val>
                                            <p:strVal val="1+#ppt_h/2"/>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2" descr="http://cartografiaescolar.files.wordpress.com/2011/07/d-quadriculado-para-ampliac3a7c3a3o.jpg">
            <a:extLst>
              <a:ext uri="{FF2B5EF4-FFF2-40B4-BE49-F238E27FC236}">
                <a16:creationId xmlns:a16="http://schemas.microsoft.com/office/drawing/2014/main" id="{DEFBF029-BC2C-4464-8966-C230ACA547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18" t="-255" r="2795" b="2181"/>
          <a:stretch/>
        </p:blipFill>
        <p:spPr bwMode="auto">
          <a:xfrm>
            <a:off x="1503246" y="3753339"/>
            <a:ext cx="1946888" cy="1860061"/>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113" name="Picture 2" descr="http://cartografiaescolar.files.wordpress.com/2011/07/d-quadriculado-para-ampliac3a7c3a3o.jpg">
            <a:extLst>
              <a:ext uri="{FF2B5EF4-FFF2-40B4-BE49-F238E27FC236}">
                <a16:creationId xmlns:a16="http://schemas.microsoft.com/office/drawing/2014/main" id="{9F25B4F2-1CF5-4117-92F4-F894D496FAAB}"/>
              </a:ext>
            </a:extLst>
          </p:cNvPr>
          <p:cNvPicPr>
            <a:picLocks noChangeAspect="1" noChangeArrowheads="1"/>
          </p:cNvPicPr>
          <p:nvPr/>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l="6302" t="1515" r="3132" b="2401"/>
          <a:stretch/>
        </p:blipFill>
        <p:spPr bwMode="auto">
          <a:xfrm rot="3252779">
            <a:off x="5356006" y="4636079"/>
            <a:ext cx="899798" cy="899744"/>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pic>
        <p:nvPicPr>
          <p:cNvPr id="114" name="Picture 2" descr="http://cartografiaescolar.files.wordpress.com/2011/07/d-quadriculado-para-ampliac3a7c3a3o.jpg">
            <a:extLst>
              <a:ext uri="{FF2B5EF4-FFF2-40B4-BE49-F238E27FC236}">
                <a16:creationId xmlns:a16="http://schemas.microsoft.com/office/drawing/2014/main" id="{A0299C50-A900-4806-872C-757BA32B27B7}"/>
              </a:ext>
            </a:extLst>
          </p:cNvPr>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l="6302" t="1515" r="3132" b="2401"/>
          <a:stretch/>
        </p:blipFill>
        <p:spPr bwMode="auto">
          <a:xfrm rot="3252779">
            <a:off x="5356006" y="4149395"/>
            <a:ext cx="899798" cy="899744"/>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pic>
        <p:nvPicPr>
          <p:cNvPr id="115" name="Picture 2" descr="http://cartografiaescolar.files.wordpress.com/2011/07/d-quadriculado-para-ampliac3a7c3a3o.jpg">
            <a:extLst>
              <a:ext uri="{FF2B5EF4-FFF2-40B4-BE49-F238E27FC236}">
                <a16:creationId xmlns:a16="http://schemas.microsoft.com/office/drawing/2014/main" id="{C006A65E-2952-48A8-91D3-E67153414186}"/>
              </a:ext>
            </a:extLst>
          </p:cNvPr>
          <p:cNvPicPr>
            <a:picLocks noChangeAspect="1" noChangeArrowheads="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Lst>
          </a:blip>
          <a:srcRect l="6302" t="1515" r="3132" b="2401"/>
          <a:stretch/>
        </p:blipFill>
        <p:spPr bwMode="auto">
          <a:xfrm rot="3252779">
            <a:off x="5428542" y="3650835"/>
            <a:ext cx="899798" cy="899744"/>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sp>
        <p:nvSpPr>
          <p:cNvPr id="116" name="CaixaDeTexto 115">
            <a:extLst>
              <a:ext uri="{FF2B5EF4-FFF2-40B4-BE49-F238E27FC236}">
                <a16:creationId xmlns:a16="http://schemas.microsoft.com/office/drawing/2014/main" id="{EBE71DFA-5DFD-44F4-9440-94E8B578B5D9}"/>
              </a:ext>
            </a:extLst>
          </p:cNvPr>
          <p:cNvSpPr txBox="1"/>
          <p:nvPr/>
        </p:nvSpPr>
        <p:spPr>
          <a:xfrm>
            <a:off x="1323182" y="5826424"/>
            <a:ext cx="2171428" cy="369332"/>
          </a:xfrm>
          <a:prstGeom prst="rect">
            <a:avLst/>
          </a:prstGeom>
          <a:noFill/>
        </p:spPr>
        <p:txBody>
          <a:bodyPr wrap="none" rtlCol="0">
            <a:spAutoFit/>
          </a:bodyPr>
          <a:lstStyle/>
          <a:p>
            <a:r>
              <a:rPr lang="pt-BR" dirty="0" err="1"/>
              <a:t>Puntos</a:t>
            </a:r>
            <a:r>
              <a:rPr lang="pt-BR" dirty="0"/>
              <a:t> de </a:t>
            </a:r>
            <a:r>
              <a:rPr lang="pt-BR" dirty="0" err="1"/>
              <a:t>ocurrencia</a:t>
            </a:r>
            <a:endParaRPr lang="pt-BR" dirty="0"/>
          </a:p>
        </p:txBody>
      </p:sp>
      <p:sp>
        <p:nvSpPr>
          <p:cNvPr id="117" name="CaixaDeTexto 116">
            <a:extLst>
              <a:ext uri="{FF2B5EF4-FFF2-40B4-BE49-F238E27FC236}">
                <a16:creationId xmlns:a16="http://schemas.microsoft.com/office/drawing/2014/main" id="{02AEF3C7-6465-4F8F-9C7A-29DAE8078318}"/>
              </a:ext>
            </a:extLst>
          </p:cNvPr>
          <p:cNvSpPr txBox="1"/>
          <p:nvPr/>
        </p:nvSpPr>
        <p:spPr>
          <a:xfrm>
            <a:off x="4726426" y="5817206"/>
            <a:ext cx="2149564" cy="369332"/>
          </a:xfrm>
          <a:prstGeom prst="rect">
            <a:avLst/>
          </a:prstGeom>
          <a:noFill/>
        </p:spPr>
        <p:txBody>
          <a:bodyPr wrap="none" rtlCol="0">
            <a:spAutoFit/>
          </a:bodyPr>
          <a:lstStyle/>
          <a:p>
            <a:pPr algn="ctr"/>
            <a:r>
              <a:rPr lang="es-AR" dirty="0"/>
              <a:t>Variables</a:t>
            </a:r>
            <a:r>
              <a:rPr lang="pt-BR" dirty="0"/>
              <a:t> </a:t>
            </a:r>
            <a:r>
              <a:rPr lang="pt-BR" dirty="0" err="1"/>
              <a:t>predictoras</a:t>
            </a:r>
            <a:endParaRPr lang="pt-BR" dirty="0"/>
          </a:p>
        </p:txBody>
      </p:sp>
      <p:sp>
        <p:nvSpPr>
          <p:cNvPr id="118" name="Elipse 117">
            <a:extLst>
              <a:ext uri="{FF2B5EF4-FFF2-40B4-BE49-F238E27FC236}">
                <a16:creationId xmlns:a16="http://schemas.microsoft.com/office/drawing/2014/main" id="{5D4F90CF-CA29-4514-BCEB-5FC97DDE0D61}"/>
              </a:ext>
            </a:extLst>
          </p:cNvPr>
          <p:cNvSpPr/>
          <p:nvPr/>
        </p:nvSpPr>
        <p:spPr>
          <a:xfrm>
            <a:off x="1981038" y="4206445"/>
            <a:ext cx="182880" cy="21470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9" name="Elipse 118">
            <a:extLst>
              <a:ext uri="{FF2B5EF4-FFF2-40B4-BE49-F238E27FC236}">
                <a16:creationId xmlns:a16="http://schemas.microsoft.com/office/drawing/2014/main" id="{3C76B89F-38F1-44F0-8B9E-1312CFC50E14}"/>
              </a:ext>
            </a:extLst>
          </p:cNvPr>
          <p:cNvSpPr/>
          <p:nvPr/>
        </p:nvSpPr>
        <p:spPr>
          <a:xfrm>
            <a:off x="1981038" y="4950755"/>
            <a:ext cx="182880" cy="21470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Elipse 119">
            <a:extLst>
              <a:ext uri="{FF2B5EF4-FFF2-40B4-BE49-F238E27FC236}">
                <a16:creationId xmlns:a16="http://schemas.microsoft.com/office/drawing/2014/main" id="{11DEFE00-2B5D-4738-8267-32F7933D64FA}"/>
              </a:ext>
            </a:extLst>
          </p:cNvPr>
          <p:cNvSpPr/>
          <p:nvPr/>
        </p:nvSpPr>
        <p:spPr>
          <a:xfrm>
            <a:off x="2714315" y="4579424"/>
            <a:ext cx="182880" cy="21470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1" name="Elipse 120">
            <a:extLst>
              <a:ext uri="{FF2B5EF4-FFF2-40B4-BE49-F238E27FC236}">
                <a16:creationId xmlns:a16="http://schemas.microsoft.com/office/drawing/2014/main" id="{6A82AB4F-10A1-441D-9DC6-02FD0F6AE14F}"/>
              </a:ext>
            </a:extLst>
          </p:cNvPr>
          <p:cNvSpPr/>
          <p:nvPr/>
        </p:nvSpPr>
        <p:spPr>
          <a:xfrm>
            <a:off x="2722618" y="4250136"/>
            <a:ext cx="182880" cy="21470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Elipse 121">
            <a:extLst>
              <a:ext uri="{FF2B5EF4-FFF2-40B4-BE49-F238E27FC236}">
                <a16:creationId xmlns:a16="http://schemas.microsoft.com/office/drawing/2014/main" id="{4B926532-56C3-479A-B04A-83EF2604A5A7}"/>
              </a:ext>
            </a:extLst>
          </p:cNvPr>
          <p:cNvSpPr/>
          <p:nvPr/>
        </p:nvSpPr>
        <p:spPr>
          <a:xfrm>
            <a:off x="3085526" y="4250136"/>
            <a:ext cx="182880" cy="21470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3" name="Conector reto 122">
            <a:extLst>
              <a:ext uri="{FF2B5EF4-FFF2-40B4-BE49-F238E27FC236}">
                <a16:creationId xmlns:a16="http://schemas.microsoft.com/office/drawing/2014/main" id="{D199CABD-7CD6-473B-B198-B42BE9B0D3CC}"/>
              </a:ext>
            </a:extLst>
          </p:cNvPr>
          <p:cNvCxnSpPr/>
          <p:nvPr/>
        </p:nvCxnSpPr>
        <p:spPr>
          <a:xfrm>
            <a:off x="754908" y="3357407"/>
            <a:ext cx="105156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4" name="Conector reto 123">
            <a:extLst>
              <a:ext uri="{FF2B5EF4-FFF2-40B4-BE49-F238E27FC236}">
                <a16:creationId xmlns:a16="http://schemas.microsoft.com/office/drawing/2014/main" id="{DBC5689F-6E40-4915-B19F-21F6A0850ADC}"/>
              </a:ext>
            </a:extLst>
          </p:cNvPr>
          <p:cNvCxnSpPr/>
          <p:nvPr/>
        </p:nvCxnSpPr>
        <p:spPr>
          <a:xfrm>
            <a:off x="742950" y="204355"/>
            <a:ext cx="0" cy="6306105"/>
          </a:xfrm>
          <a:prstGeom prst="line">
            <a:avLst/>
          </a:prstGeom>
          <a:ln w="28575"/>
        </p:spPr>
        <p:style>
          <a:lnRef idx="1">
            <a:schemeClr val="dk1"/>
          </a:lnRef>
          <a:fillRef idx="0">
            <a:schemeClr val="dk1"/>
          </a:fillRef>
          <a:effectRef idx="0">
            <a:schemeClr val="dk1"/>
          </a:effectRef>
          <a:fontRef idx="minor">
            <a:schemeClr val="tx1"/>
          </a:fontRef>
        </p:style>
      </p:cxnSp>
      <p:sp>
        <p:nvSpPr>
          <p:cNvPr id="125" name="Sinal de Adição 124">
            <a:extLst>
              <a:ext uri="{FF2B5EF4-FFF2-40B4-BE49-F238E27FC236}">
                <a16:creationId xmlns:a16="http://schemas.microsoft.com/office/drawing/2014/main" id="{8150C8F3-B17C-4A0C-BE53-6632FD8CF3F2}"/>
              </a:ext>
            </a:extLst>
          </p:cNvPr>
          <p:cNvSpPr/>
          <p:nvPr/>
        </p:nvSpPr>
        <p:spPr>
          <a:xfrm>
            <a:off x="3855413" y="4421146"/>
            <a:ext cx="738568" cy="687361"/>
          </a:xfrm>
          <a:prstGeom prst="mathPlus">
            <a:avLst/>
          </a:prstGeom>
          <a:solidFill>
            <a:srgbClr val="C3844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solidFill>
                <a:sysClr val="windowText" lastClr="000000"/>
              </a:solidFill>
            </a:endParaRPr>
          </a:p>
        </p:txBody>
      </p:sp>
      <p:sp>
        <p:nvSpPr>
          <p:cNvPr id="126" name="CaixaDeTexto 125">
            <a:extLst>
              <a:ext uri="{FF2B5EF4-FFF2-40B4-BE49-F238E27FC236}">
                <a16:creationId xmlns:a16="http://schemas.microsoft.com/office/drawing/2014/main" id="{4C138E03-6B01-48EC-A5E8-119C090E6EEC}"/>
              </a:ext>
            </a:extLst>
          </p:cNvPr>
          <p:cNvSpPr txBox="1"/>
          <p:nvPr/>
        </p:nvSpPr>
        <p:spPr>
          <a:xfrm rot="16200000">
            <a:off x="-666347" y="4498704"/>
            <a:ext cx="2267672" cy="369332"/>
          </a:xfrm>
          <a:prstGeom prst="rect">
            <a:avLst/>
          </a:prstGeom>
          <a:noFill/>
        </p:spPr>
        <p:txBody>
          <a:bodyPr wrap="none" rtlCol="0">
            <a:spAutoFit/>
          </a:bodyPr>
          <a:lstStyle/>
          <a:p>
            <a:r>
              <a:rPr lang="pt-BR" dirty="0"/>
              <a:t>ESPACIO GEOGRAFICO</a:t>
            </a:r>
          </a:p>
        </p:txBody>
      </p:sp>
      <p:sp>
        <p:nvSpPr>
          <p:cNvPr id="127" name="Seta: para Cima 126">
            <a:extLst>
              <a:ext uri="{FF2B5EF4-FFF2-40B4-BE49-F238E27FC236}">
                <a16:creationId xmlns:a16="http://schemas.microsoft.com/office/drawing/2014/main" id="{842B1448-E391-466A-9F2D-12CEE7C48502}"/>
              </a:ext>
            </a:extLst>
          </p:cNvPr>
          <p:cNvSpPr/>
          <p:nvPr/>
        </p:nvSpPr>
        <p:spPr>
          <a:xfrm>
            <a:off x="3987623" y="2798767"/>
            <a:ext cx="474147" cy="897259"/>
          </a:xfrm>
          <a:prstGeom prst="upArrow">
            <a:avLst/>
          </a:prstGeom>
          <a:solidFill>
            <a:srgbClr val="C3844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sp>
        <p:nvSpPr>
          <p:cNvPr id="128" name="CaixaDeTexto 127">
            <a:extLst>
              <a:ext uri="{FF2B5EF4-FFF2-40B4-BE49-F238E27FC236}">
                <a16:creationId xmlns:a16="http://schemas.microsoft.com/office/drawing/2014/main" id="{08EF3918-C598-467F-9095-80774B917090}"/>
              </a:ext>
            </a:extLst>
          </p:cNvPr>
          <p:cNvSpPr txBox="1"/>
          <p:nvPr/>
        </p:nvSpPr>
        <p:spPr>
          <a:xfrm rot="16200000">
            <a:off x="-810386" y="1544122"/>
            <a:ext cx="2439642" cy="369332"/>
          </a:xfrm>
          <a:prstGeom prst="rect">
            <a:avLst/>
          </a:prstGeom>
          <a:noFill/>
        </p:spPr>
        <p:txBody>
          <a:bodyPr wrap="none" rtlCol="0">
            <a:spAutoFit/>
          </a:bodyPr>
          <a:lstStyle/>
          <a:p>
            <a:r>
              <a:rPr lang="pt-BR" dirty="0"/>
              <a:t>VARIABLES ECOLOGICAS</a:t>
            </a:r>
          </a:p>
        </p:txBody>
      </p:sp>
      <p:sp>
        <p:nvSpPr>
          <p:cNvPr id="129" name="CaixaDeTexto 128">
            <a:extLst>
              <a:ext uri="{FF2B5EF4-FFF2-40B4-BE49-F238E27FC236}">
                <a16:creationId xmlns:a16="http://schemas.microsoft.com/office/drawing/2014/main" id="{A7F6E077-9433-44A2-98C8-5ED1C3349D9C}"/>
              </a:ext>
            </a:extLst>
          </p:cNvPr>
          <p:cNvSpPr txBox="1"/>
          <p:nvPr/>
        </p:nvSpPr>
        <p:spPr>
          <a:xfrm>
            <a:off x="1139951" y="2086826"/>
            <a:ext cx="2450671" cy="369332"/>
          </a:xfrm>
          <a:prstGeom prst="rect">
            <a:avLst/>
          </a:prstGeom>
          <a:noFill/>
        </p:spPr>
        <p:txBody>
          <a:bodyPr wrap="none" rtlCol="0">
            <a:spAutoFit/>
          </a:bodyPr>
          <a:lstStyle/>
          <a:p>
            <a:r>
              <a:rPr lang="pt-BR" b="1" dirty="0"/>
              <a:t>Algoritmo de modelado</a:t>
            </a:r>
          </a:p>
        </p:txBody>
      </p:sp>
      <p:grpSp>
        <p:nvGrpSpPr>
          <p:cNvPr id="130" name="Agrupar 129">
            <a:extLst>
              <a:ext uri="{FF2B5EF4-FFF2-40B4-BE49-F238E27FC236}">
                <a16:creationId xmlns:a16="http://schemas.microsoft.com/office/drawing/2014/main" id="{376F6A6F-3A85-4DEE-825C-DE87DE3EE6A1}"/>
              </a:ext>
            </a:extLst>
          </p:cNvPr>
          <p:cNvGrpSpPr/>
          <p:nvPr/>
        </p:nvGrpSpPr>
        <p:grpSpPr>
          <a:xfrm>
            <a:off x="5175020" y="811283"/>
            <a:ext cx="2177935" cy="1905707"/>
            <a:chOff x="4904509" y="365125"/>
            <a:chExt cx="2177935" cy="1905707"/>
          </a:xfrm>
        </p:grpSpPr>
        <p:cxnSp>
          <p:nvCxnSpPr>
            <p:cNvPr id="131" name="Conector reto 130">
              <a:extLst>
                <a:ext uri="{FF2B5EF4-FFF2-40B4-BE49-F238E27FC236}">
                  <a16:creationId xmlns:a16="http://schemas.microsoft.com/office/drawing/2014/main" id="{2ADBE536-CD75-4ABB-9F68-75C805D23C83}"/>
                </a:ext>
              </a:extLst>
            </p:cNvPr>
            <p:cNvCxnSpPr>
              <a:cxnSpLocks/>
            </p:cNvCxnSpPr>
            <p:nvPr/>
          </p:nvCxnSpPr>
          <p:spPr>
            <a:xfrm>
              <a:off x="5898294" y="365125"/>
              <a:ext cx="0" cy="1147791"/>
            </a:xfrm>
            <a:prstGeom prst="line">
              <a:avLst/>
            </a:prstGeom>
            <a:ln/>
          </p:spPr>
          <p:style>
            <a:lnRef idx="2">
              <a:schemeClr val="accent1"/>
            </a:lnRef>
            <a:fillRef idx="0">
              <a:schemeClr val="accent1"/>
            </a:fillRef>
            <a:effectRef idx="1">
              <a:schemeClr val="accent1"/>
            </a:effectRef>
            <a:fontRef idx="minor">
              <a:schemeClr val="tx1"/>
            </a:fontRef>
          </p:style>
        </p:cxnSp>
        <p:cxnSp>
          <p:nvCxnSpPr>
            <p:cNvPr id="132" name="Conector reto 131">
              <a:extLst>
                <a:ext uri="{FF2B5EF4-FFF2-40B4-BE49-F238E27FC236}">
                  <a16:creationId xmlns:a16="http://schemas.microsoft.com/office/drawing/2014/main" id="{875A745B-4560-4E85-9780-59E984157895}"/>
                </a:ext>
              </a:extLst>
            </p:cNvPr>
            <p:cNvCxnSpPr>
              <a:cxnSpLocks/>
            </p:cNvCxnSpPr>
            <p:nvPr/>
          </p:nvCxnSpPr>
          <p:spPr>
            <a:xfrm flipH="1">
              <a:off x="4904509" y="1507293"/>
              <a:ext cx="993786" cy="763539"/>
            </a:xfrm>
            <a:prstGeom prst="line">
              <a:avLst/>
            </a:prstGeom>
            <a:ln/>
          </p:spPr>
          <p:style>
            <a:lnRef idx="2">
              <a:schemeClr val="accent4"/>
            </a:lnRef>
            <a:fillRef idx="0">
              <a:schemeClr val="accent4"/>
            </a:fillRef>
            <a:effectRef idx="1">
              <a:schemeClr val="accent4"/>
            </a:effectRef>
            <a:fontRef idx="minor">
              <a:schemeClr val="tx1"/>
            </a:fontRef>
          </p:style>
        </p:cxnSp>
        <p:cxnSp>
          <p:nvCxnSpPr>
            <p:cNvPr id="133" name="Conector reto 132">
              <a:extLst>
                <a:ext uri="{FF2B5EF4-FFF2-40B4-BE49-F238E27FC236}">
                  <a16:creationId xmlns:a16="http://schemas.microsoft.com/office/drawing/2014/main" id="{D101BE31-FEF8-442F-AE7B-9362DC615799}"/>
                </a:ext>
              </a:extLst>
            </p:cNvPr>
            <p:cNvCxnSpPr>
              <a:cxnSpLocks/>
            </p:cNvCxnSpPr>
            <p:nvPr/>
          </p:nvCxnSpPr>
          <p:spPr>
            <a:xfrm>
              <a:off x="5898294" y="1512916"/>
              <a:ext cx="1184150" cy="655035"/>
            </a:xfrm>
            <a:prstGeom prst="line">
              <a:avLst/>
            </a:prstGeom>
            <a:ln/>
          </p:spPr>
          <p:style>
            <a:lnRef idx="2">
              <a:schemeClr val="accent6"/>
            </a:lnRef>
            <a:fillRef idx="0">
              <a:schemeClr val="accent6"/>
            </a:fillRef>
            <a:effectRef idx="1">
              <a:schemeClr val="accent6"/>
            </a:effectRef>
            <a:fontRef idx="minor">
              <a:schemeClr val="tx1"/>
            </a:fontRef>
          </p:style>
        </p:cxnSp>
        <p:sp>
          <p:nvSpPr>
            <p:cNvPr id="134" name="Retângulo 133">
              <a:extLst>
                <a:ext uri="{FF2B5EF4-FFF2-40B4-BE49-F238E27FC236}">
                  <a16:creationId xmlns:a16="http://schemas.microsoft.com/office/drawing/2014/main" id="{EE1D099D-A442-4145-ABE1-85BD5B4BA9A2}"/>
                </a:ext>
              </a:extLst>
            </p:cNvPr>
            <p:cNvSpPr/>
            <p:nvPr/>
          </p:nvSpPr>
          <p:spPr>
            <a:xfrm>
              <a:off x="5497448" y="1239558"/>
              <a:ext cx="215241" cy="2340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5" name="Retângulo 134">
              <a:extLst>
                <a:ext uri="{FF2B5EF4-FFF2-40B4-BE49-F238E27FC236}">
                  <a16:creationId xmlns:a16="http://schemas.microsoft.com/office/drawing/2014/main" id="{3ABAE0C7-BA5D-4EF3-8F8B-4710108B5230}"/>
                </a:ext>
              </a:extLst>
            </p:cNvPr>
            <p:cNvSpPr/>
            <p:nvPr/>
          </p:nvSpPr>
          <p:spPr>
            <a:xfrm>
              <a:off x="6054879" y="1104563"/>
              <a:ext cx="215241" cy="2340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6" name="Retângulo 135">
              <a:extLst>
                <a:ext uri="{FF2B5EF4-FFF2-40B4-BE49-F238E27FC236}">
                  <a16:creationId xmlns:a16="http://schemas.microsoft.com/office/drawing/2014/main" id="{1A04C641-3FBA-44CA-9B16-9C10FB320CBC}"/>
                </a:ext>
              </a:extLst>
            </p:cNvPr>
            <p:cNvSpPr/>
            <p:nvPr/>
          </p:nvSpPr>
          <p:spPr>
            <a:xfrm>
              <a:off x="5575434" y="1591290"/>
              <a:ext cx="215241" cy="2340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Retângulo 136">
              <a:extLst>
                <a:ext uri="{FF2B5EF4-FFF2-40B4-BE49-F238E27FC236}">
                  <a16:creationId xmlns:a16="http://schemas.microsoft.com/office/drawing/2014/main" id="{E1AE39E3-2A54-41B8-85D4-C62F5672122A}"/>
                </a:ext>
              </a:extLst>
            </p:cNvPr>
            <p:cNvSpPr/>
            <p:nvPr/>
          </p:nvSpPr>
          <p:spPr>
            <a:xfrm>
              <a:off x="5877015" y="1860008"/>
              <a:ext cx="215241" cy="2340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8" name="Retângulo 137">
              <a:extLst>
                <a:ext uri="{FF2B5EF4-FFF2-40B4-BE49-F238E27FC236}">
                  <a16:creationId xmlns:a16="http://schemas.microsoft.com/office/drawing/2014/main" id="{20D4BB47-5D8A-4A2C-B56B-DB80F38294F7}"/>
                </a:ext>
              </a:extLst>
            </p:cNvPr>
            <p:cNvSpPr/>
            <p:nvPr/>
          </p:nvSpPr>
          <p:spPr>
            <a:xfrm>
              <a:off x="6033496" y="1498547"/>
              <a:ext cx="215241" cy="2340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Retângulo 138">
              <a:extLst>
                <a:ext uri="{FF2B5EF4-FFF2-40B4-BE49-F238E27FC236}">
                  <a16:creationId xmlns:a16="http://schemas.microsoft.com/office/drawing/2014/main" id="{283730A1-22F8-4707-B059-EDA9F3048568}"/>
                </a:ext>
              </a:extLst>
            </p:cNvPr>
            <p:cNvSpPr/>
            <p:nvPr/>
          </p:nvSpPr>
          <p:spPr>
            <a:xfrm>
              <a:off x="5742197" y="884537"/>
              <a:ext cx="215241" cy="2340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0" name="Retângulo 139">
              <a:extLst>
                <a:ext uri="{FF2B5EF4-FFF2-40B4-BE49-F238E27FC236}">
                  <a16:creationId xmlns:a16="http://schemas.microsoft.com/office/drawing/2014/main" id="{E87089F3-BCB3-4BB8-824F-8C6993544E2C}"/>
                </a:ext>
              </a:extLst>
            </p:cNvPr>
            <p:cNvSpPr/>
            <p:nvPr/>
          </p:nvSpPr>
          <p:spPr>
            <a:xfrm>
              <a:off x="5423077" y="938794"/>
              <a:ext cx="215241" cy="234044"/>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1" name="CaixaDeTexto 140">
            <a:extLst>
              <a:ext uri="{FF2B5EF4-FFF2-40B4-BE49-F238E27FC236}">
                <a16:creationId xmlns:a16="http://schemas.microsoft.com/office/drawing/2014/main" id="{98ED9732-78DD-4A22-A3D1-ADC00394BA3F}"/>
              </a:ext>
            </a:extLst>
          </p:cNvPr>
          <p:cNvSpPr txBox="1"/>
          <p:nvPr/>
        </p:nvSpPr>
        <p:spPr>
          <a:xfrm>
            <a:off x="1077223" y="2421639"/>
            <a:ext cx="2706739" cy="584775"/>
          </a:xfrm>
          <a:prstGeom prst="rect">
            <a:avLst/>
          </a:prstGeom>
          <a:noFill/>
        </p:spPr>
        <p:txBody>
          <a:bodyPr wrap="square" rtlCol="0">
            <a:spAutoFit/>
          </a:bodyPr>
          <a:lstStyle/>
          <a:p>
            <a:pPr algn="just"/>
            <a:r>
              <a:rPr lang="pt-BR" sz="1600" dirty="0"/>
              <a:t>Modelos de </a:t>
            </a:r>
            <a:r>
              <a:rPr lang="pt-BR" sz="1600" dirty="0" err="1"/>
              <a:t>regresión</a:t>
            </a:r>
            <a:r>
              <a:rPr lang="pt-BR" sz="1600" dirty="0"/>
              <a:t> o </a:t>
            </a:r>
            <a:r>
              <a:rPr lang="pt-BR" sz="1600" dirty="0" err="1"/>
              <a:t>clasificación</a:t>
            </a:r>
            <a:r>
              <a:rPr lang="pt-BR" sz="1600" dirty="0"/>
              <a:t> </a:t>
            </a:r>
          </a:p>
        </p:txBody>
      </p:sp>
      <p:sp>
        <p:nvSpPr>
          <p:cNvPr id="142" name="CaixaDeTexto 141">
            <a:extLst>
              <a:ext uri="{FF2B5EF4-FFF2-40B4-BE49-F238E27FC236}">
                <a16:creationId xmlns:a16="http://schemas.microsoft.com/office/drawing/2014/main" id="{E0EF14EF-C51A-422F-BB92-E2939F4FE7AA}"/>
              </a:ext>
            </a:extLst>
          </p:cNvPr>
          <p:cNvSpPr txBox="1"/>
          <p:nvPr/>
        </p:nvSpPr>
        <p:spPr>
          <a:xfrm>
            <a:off x="5704575" y="338726"/>
            <a:ext cx="928459" cy="369332"/>
          </a:xfrm>
          <a:prstGeom prst="rect">
            <a:avLst/>
          </a:prstGeom>
          <a:noFill/>
        </p:spPr>
        <p:txBody>
          <a:bodyPr wrap="none" rtlCol="0">
            <a:spAutoFit/>
          </a:bodyPr>
          <a:lstStyle/>
          <a:p>
            <a:r>
              <a:rPr lang="pt-BR" b="1" dirty="0"/>
              <a:t>Modelo</a:t>
            </a:r>
          </a:p>
        </p:txBody>
      </p:sp>
      <p:sp>
        <p:nvSpPr>
          <p:cNvPr id="143" name="Seta: para Cima 142">
            <a:extLst>
              <a:ext uri="{FF2B5EF4-FFF2-40B4-BE49-F238E27FC236}">
                <a16:creationId xmlns:a16="http://schemas.microsoft.com/office/drawing/2014/main" id="{255DC325-C897-4A93-9894-BF79B43EAD81}"/>
              </a:ext>
            </a:extLst>
          </p:cNvPr>
          <p:cNvSpPr/>
          <p:nvPr/>
        </p:nvSpPr>
        <p:spPr>
          <a:xfrm flipV="1">
            <a:off x="9146776" y="2798767"/>
            <a:ext cx="465513" cy="1068797"/>
          </a:xfrm>
          <a:prstGeom prst="upArrow">
            <a:avLst/>
          </a:prstGeom>
          <a:solidFill>
            <a:srgbClr val="C3844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grpSp>
        <p:nvGrpSpPr>
          <p:cNvPr id="2" name="Agrupar 1">
            <a:extLst>
              <a:ext uri="{FF2B5EF4-FFF2-40B4-BE49-F238E27FC236}">
                <a16:creationId xmlns:a16="http://schemas.microsoft.com/office/drawing/2014/main" id="{E06970D9-A214-393F-1312-0E738DFFF7FF}"/>
              </a:ext>
            </a:extLst>
          </p:cNvPr>
          <p:cNvGrpSpPr/>
          <p:nvPr/>
        </p:nvGrpSpPr>
        <p:grpSpPr>
          <a:xfrm>
            <a:off x="8595493" y="3997825"/>
            <a:ext cx="1728631" cy="1724190"/>
            <a:chOff x="8469722" y="4089926"/>
            <a:chExt cx="1728631" cy="1724190"/>
          </a:xfrm>
        </p:grpSpPr>
        <p:sp>
          <p:nvSpPr>
            <p:cNvPr id="144" name="Retângulo 143">
              <a:extLst>
                <a:ext uri="{FF2B5EF4-FFF2-40B4-BE49-F238E27FC236}">
                  <a16:creationId xmlns:a16="http://schemas.microsoft.com/office/drawing/2014/main" id="{8940CA34-8DD0-411A-8480-41A23F5F97A4}"/>
                </a:ext>
              </a:extLst>
            </p:cNvPr>
            <p:cNvSpPr/>
            <p:nvPr/>
          </p:nvSpPr>
          <p:spPr>
            <a:xfrm>
              <a:off x="8469722" y="4091017"/>
              <a:ext cx="339058" cy="34891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Retângulo 144">
              <a:extLst>
                <a:ext uri="{FF2B5EF4-FFF2-40B4-BE49-F238E27FC236}">
                  <a16:creationId xmlns:a16="http://schemas.microsoft.com/office/drawing/2014/main" id="{05E7CD3B-8653-45E2-88AA-65DFF9CB92E1}"/>
                </a:ext>
              </a:extLst>
            </p:cNvPr>
            <p:cNvSpPr/>
            <p:nvPr/>
          </p:nvSpPr>
          <p:spPr>
            <a:xfrm>
              <a:off x="8796080" y="4089926"/>
              <a:ext cx="339058" cy="34891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6" name="Retângulo 145">
              <a:extLst>
                <a:ext uri="{FF2B5EF4-FFF2-40B4-BE49-F238E27FC236}">
                  <a16:creationId xmlns:a16="http://schemas.microsoft.com/office/drawing/2014/main" id="{0EDAEBE2-59CA-494C-8773-D4879DAD5B44}"/>
                </a:ext>
              </a:extLst>
            </p:cNvPr>
            <p:cNvSpPr/>
            <p:nvPr/>
          </p:nvSpPr>
          <p:spPr>
            <a:xfrm>
              <a:off x="9131712" y="4089926"/>
              <a:ext cx="356288" cy="34891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7" name="Retângulo 146">
              <a:extLst>
                <a:ext uri="{FF2B5EF4-FFF2-40B4-BE49-F238E27FC236}">
                  <a16:creationId xmlns:a16="http://schemas.microsoft.com/office/drawing/2014/main" id="{CA8C4FF6-71E7-4D5E-A7D5-7BDE4CD663DC}"/>
                </a:ext>
              </a:extLst>
            </p:cNvPr>
            <p:cNvSpPr/>
            <p:nvPr/>
          </p:nvSpPr>
          <p:spPr>
            <a:xfrm>
              <a:off x="9486518" y="4090022"/>
              <a:ext cx="356288" cy="34891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8" name="Retângulo 147">
              <a:extLst>
                <a:ext uri="{FF2B5EF4-FFF2-40B4-BE49-F238E27FC236}">
                  <a16:creationId xmlns:a16="http://schemas.microsoft.com/office/drawing/2014/main" id="{CC7690D8-FA7C-4F67-855F-4804A0531EA1}"/>
                </a:ext>
              </a:extLst>
            </p:cNvPr>
            <p:cNvSpPr/>
            <p:nvPr/>
          </p:nvSpPr>
          <p:spPr>
            <a:xfrm>
              <a:off x="9842065" y="4089926"/>
              <a:ext cx="356288" cy="34891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Retângulo 148">
              <a:extLst>
                <a:ext uri="{FF2B5EF4-FFF2-40B4-BE49-F238E27FC236}">
                  <a16:creationId xmlns:a16="http://schemas.microsoft.com/office/drawing/2014/main" id="{BEEF519C-9172-4B4D-930A-637569CF279A}"/>
                </a:ext>
              </a:extLst>
            </p:cNvPr>
            <p:cNvSpPr/>
            <p:nvPr/>
          </p:nvSpPr>
          <p:spPr>
            <a:xfrm>
              <a:off x="8469722" y="4436717"/>
              <a:ext cx="339058" cy="34891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0" name="Retângulo 149">
              <a:extLst>
                <a:ext uri="{FF2B5EF4-FFF2-40B4-BE49-F238E27FC236}">
                  <a16:creationId xmlns:a16="http://schemas.microsoft.com/office/drawing/2014/main" id="{0A378A52-EF73-430E-918C-77D2B535CDBD}"/>
                </a:ext>
              </a:extLst>
            </p:cNvPr>
            <p:cNvSpPr/>
            <p:nvPr/>
          </p:nvSpPr>
          <p:spPr>
            <a:xfrm>
              <a:off x="8796080" y="4435626"/>
              <a:ext cx="339058" cy="34891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1" name="Retângulo 150">
              <a:extLst>
                <a:ext uri="{FF2B5EF4-FFF2-40B4-BE49-F238E27FC236}">
                  <a16:creationId xmlns:a16="http://schemas.microsoft.com/office/drawing/2014/main" id="{B5324846-335A-429F-8E73-95EA558C2D91}"/>
                </a:ext>
              </a:extLst>
            </p:cNvPr>
            <p:cNvSpPr/>
            <p:nvPr/>
          </p:nvSpPr>
          <p:spPr>
            <a:xfrm>
              <a:off x="9131712" y="4435626"/>
              <a:ext cx="356288" cy="34891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Retângulo 151">
              <a:extLst>
                <a:ext uri="{FF2B5EF4-FFF2-40B4-BE49-F238E27FC236}">
                  <a16:creationId xmlns:a16="http://schemas.microsoft.com/office/drawing/2014/main" id="{3F84A0EA-CAA2-46B5-8F73-8A7282E7E22D}"/>
                </a:ext>
              </a:extLst>
            </p:cNvPr>
            <p:cNvSpPr/>
            <p:nvPr/>
          </p:nvSpPr>
          <p:spPr>
            <a:xfrm>
              <a:off x="9486518" y="4435722"/>
              <a:ext cx="356288" cy="34891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3" name="Retângulo 152">
              <a:extLst>
                <a:ext uri="{FF2B5EF4-FFF2-40B4-BE49-F238E27FC236}">
                  <a16:creationId xmlns:a16="http://schemas.microsoft.com/office/drawing/2014/main" id="{67322584-7E76-4094-B74E-BA4659FCA8AA}"/>
                </a:ext>
              </a:extLst>
            </p:cNvPr>
            <p:cNvSpPr/>
            <p:nvPr/>
          </p:nvSpPr>
          <p:spPr>
            <a:xfrm>
              <a:off x="9842065" y="4435626"/>
              <a:ext cx="356288" cy="34891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4" name="Retângulo 153">
              <a:extLst>
                <a:ext uri="{FF2B5EF4-FFF2-40B4-BE49-F238E27FC236}">
                  <a16:creationId xmlns:a16="http://schemas.microsoft.com/office/drawing/2014/main" id="{DAF6EAD2-7A43-42A7-8655-E5D7CC633F54}"/>
                </a:ext>
              </a:extLst>
            </p:cNvPr>
            <p:cNvSpPr/>
            <p:nvPr/>
          </p:nvSpPr>
          <p:spPr>
            <a:xfrm>
              <a:off x="8469722" y="4778022"/>
              <a:ext cx="339058" cy="34891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Retângulo 154">
              <a:extLst>
                <a:ext uri="{FF2B5EF4-FFF2-40B4-BE49-F238E27FC236}">
                  <a16:creationId xmlns:a16="http://schemas.microsoft.com/office/drawing/2014/main" id="{81815208-F54A-4AE6-90E2-2B870881D6E6}"/>
                </a:ext>
              </a:extLst>
            </p:cNvPr>
            <p:cNvSpPr/>
            <p:nvPr/>
          </p:nvSpPr>
          <p:spPr>
            <a:xfrm>
              <a:off x="8796080" y="4776931"/>
              <a:ext cx="339058" cy="34891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Retângulo 155">
              <a:extLst>
                <a:ext uri="{FF2B5EF4-FFF2-40B4-BE49-F238E27FC236}">
                  <a16:creationId xmlns:a16="http://schemas.microsoft.com/office/drawing/2014/main" id="{E654B9D1-0A9A-472C-A8EB-247130F50F8D}"/>
                </a:ext>
              </a:extLst>
            </p:cNvPr>
            <p:cNvSpPr/>
            <p:nvPr/>
          </p:nvSpPr>
          <p:spPr>
            <a:xfrm>
              <a:off x="9131712" y="4776931"/>
              <a:ext cx="356288" cy="34891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7" name="Retângulo 156">
              <a:extLst>
                <a:ext uri="{FF2B5EF4-FFF2-40B4-BE49-F238E27FC236}">
                  <a16:creationId xmlns:a16="http://schemas.microsoft.com/office/drawing/2014/main" id="{F327D050-2A90-4968-9839-21BCC6A53EF4}"/>
                </a:ext>
              </a:extLst>
            </p:cNvPr>
            <p:cNvSpPr/>
            <p:nvPr/>
          </p:nvSpPr>
          <p:spPr>
            <a:xfrm>
              <a:off x="9486518" y="4777027"/>
              <a:ext cx="356288" cy="34891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8" name="Retângulo 157">
              <a:extLst>
                <a:ext uri="{FF2B5EF4-FFF2-40B4-BE49-F238E27FC236}">
                  <a16:creationId xmlns:a16="http://schemas.microsoft.com/office/drawing/2014/main" id="{9BC12935-E215-4656-AA75-5BF02034802E}"/>
                </a:ext>
              </a:extLst>
            </p:cNvPr>
            <p:cNvSpPr/>
            <p:nvPr/>
          </p:nvSpPr>
          <p:spPr>
            <a:xfrm>
              <a:off x="9842065" y="4776931"/>
              <a:ext cx="356288" cy="34891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9" name="Retângulo 158">
              <a:extLst>
                <a:ext uri="{FF2B5EF4-FFF2-40B4-BE49-F238E27FC236}">
                  <a16:creationId xmlns:a16="http://schemas.microsoft.com/office/drawing/2014/main" id="{4506EB8B-1416-4001-8EF1-F5BE1B47DF19}"/>
                </a:ext>
              </a:extLst>
            </p:cNvPr>
            <p:cNvSpPr/>
            <p:nvPr/>
          </p:nvSpPr>
          <p:spPr>
            <a:xfrm>
              <a:off x="8469722" y="5115746"/>
              <a:ext cx="339058" cy="34891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0" name="Retângulo 159">
              <a:extLst>
                <a:ext uri="{FF2B5EF4-FFF2-40B4-BE49-F238E27FC236}">
                  <a16:creationId xmlns:a16="http://schemas.microsoft.com/office/drawing/2014/main" id="{D722671C-3937-4B23-958A-874F060A87CF}"/>
                </a:ext>
              </a:extLst>
            </p:cNvPr>
            <p:cNvSpPr/>
            <p:nvPr/>
          </p:nvSpPr>
          <p:spPr>
            <a:xfrm>
              <a:off x="8796080" y="5109673"/>
              <a:ext cx="339058" cy="348913"/>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1" name="Retângulo 160">
              <a:extLst>
                <a:ext uri="{FF2B5EF4-FFF2-40B4-BE49-F238E27FC236}">
                  <a16:creationId xmlns:a16="http://schemas.microsoft.com/office/drawing/2014/main" id="{EB554BCF-7CCC-46E6-8C40-EF762B7511FD}"/>
                </a:ext>
              </a:extLst>
            </p:cNvPr>
            <p:cNvSpPr/>
            <p:nvPr/>
          </p:nvSpPr>
          <p:spPr>
            <a:xfrm>
              <a:off x="9131712" y="5109673"/>
              <a:ext cx="356288" cy="348913"/>
            </a:xfrm>
            <a:prstGeom prst="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2" name="Retângulo 161">
              <a:extLst>
                <a:ext uri="{FF2B5EF4-FFF2-40B4-BE49-F238E27FC236}">
                  <a16:creationId xmlns:a16="http://schemas.microsoft.com/office/drawing/2014/main" id="{9D2C0D99-B1ED-41BD-A44D-1E085E73ED77}"/>
                </a:ext>
              </a:extLst>
            </p:cNvPr>
            <p:cNvSpPr/>
            <p:nvPr/>
          </p:nvSpPr>
          <p:spPr>
            <a:xfrm>
              <a:off x="9486518" y="5114751"/>
              <a:ext cx="356288" cy="34891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3" name="Retângulo 162">
              <a:extLst>
                <a:ext uri="{FF2B5EF4-FFF2-40B4-BE49-F238E27FC236}">
                  <a16:creationId xmlns:a16="http://schemas.microsoft.com/office/drawing/2014/main" id="{C1558E8C-D5BE-43AB-B07D-47DCF686FF6A}"/>
                </a:ext>
              </a:extLst>
            </p:cNvPr>
            <p:cNvSpPr/>
            <p:nvPr/>
          </p:nvSpPr>
          <p:spPr>
            <a:xfrm>
              <a:off x="9842065" y="5109673"/>
              <a:ext cx="356288" cy="34891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4" name="Retângulo 163">
              <a:extLst>
                <a:ext uri="{FF2B5EF4-FFF2-40B4-BE49-F238E27FC236}">
                  <a16:creationId xmlns:a16="http://schemas.microsoft.com/office/drawing/2014/main" id="{6D94617A-333E-4935-B5F2-94AFC8B8AC00}"/>
                </a:ext>
              </a:extLst>
            </p:cNvPr>
            <p:cNvSpPr/>
            <p:nvPr/>
          </p:nvSpPr>
          <p:spPr>
            <a:xfrm>
              <a:off x="8473519" y="5464912"/>
              <a:ext cx="339058" cy="34891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5" name="Retângulo 164">
              <a:extLst>
                <a:ext uri="{FF2B5EF4-FFF2-40B4-BE49-F238E27FC236}">
                  <a16:creationId xmlns:a16="http://schemas.microsoft.com/office/drawing/2014/main" id="{84EFE362-0341-4546-AD42-3FA78ACEBBAD}"/>
                </a:ext>
              </a:extLst>
            </p:cNvPr>
            <p:cNvSpPr/>
            <p:nvPr/>
          </p:nvSpPr>
          <p:spPr>
            <a:xfrm>
              <a:off x="8796080" y="5464912"/>
              <a:ext cx="339058" cy="348913"/>
            </a:xfrm>
            <a:prstGeom prst="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6" name="Retângulo 165">
              <a:extLst>
                <a:ext uri="{FF2B5EF4-FFF2-40B4-BE49-F238E27FC236}">
                  <a16:creationId xmlns:a16="http://schemas.microsoft.com/office/drawing/2014/main" id="{1874794B-43E3-43FA-87EE-0ED0913FE436}"/>
                </a:ext>
              </a:extLst>
            </p:cNvPr>
            <p:cNvSpPr/>
            <p:nvPr/>
          </p:nvSpPr>
          <p:spPr>
            <a:xfrm>
              <a:off x="9130349" y="5464912"/>
              <a:ext cx="356288" cy="3489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Retângulo 166">
              <a:extLst>
                <a:ext uri="{FF2B5EF4-FFF2-40B4-BE49-F238E27FC236}">
                  <a16:creationId xmlns:a16="http://schemas.microsoft.com/office/drawing/2014/main" id="{4D1F2873-72EA-46A5-95EE-72FD47E15254}"/>
                </a:ext>
              </a:extLst>
            </p:cNvPr>
            <p:cNvSpPr/>
            <p:nvPr/>
          </p:nvSpPr>
          <p:spPr>
            <a:xfrm>
              <a:off x="9486518" y="5464911"/>
              <a:ext cx="356288" cy="3489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8" name="Retângulo 167">
              <a:extLst>
                <a:ext uri="{FF2B5EF4-FFF2-40B4-BE49-F238E27FC236}">
                  <a16:creationId xmlns:a16="http://schemas.microsoft.com/office/drawing/2014/main" id="{BB3C8FBA-4B3C-49AF-B8A1-1F74215E9307}"/>
                </a:ext>
              </a:extLst>
            </p:cNvPr>
            <p:cNvSpPr/>
            <p:nvPr/>
          </p:nvSpPr>
          <p:spPr>
            <a:xfrm>
              <a:off x="9842065" y="5465203"/>
              <a:ext cx="356288" cy="348913"/>
            </a:xfrm>
            <a:prstGeom prst="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9" name="CaixaDeTexto 168">
            <a:extLst>
              <a:ext uri="{FF2B5EF4-FFF2-40B4-BE49-F238E27FC236}">
                <a16:creationId xmlns:a16="http://schemas.microsoft.com/office/drawing/2014/main" id="{CBB1C06E-3748-45B4-A216-D270396F6312}"/>
              </a:ext>
            </a:extLst>
          </p:cNvPr>
          <p:cNvSpPr txBox="1"/>
          <p:nvPr/>
        </p:nvSpPr>
        <p:spPr>
          <a:xfrm>
            <a:off x="9518544" y="2689769"/>
            <a:ext cx="2367271" cy="646331"/>
          </a:xfrm>
          <a:prstGeom prst="rect">
            <a:avLst/>
          </a:prstGeom>
          <a:noFill/>
        </p:spPr>
        <p:txBody>
          <a:bodyPr wrap="square" rtlCol="0">
            <a:spAutoFit/>
          </a:bodyPr>
          <a:lstStyle/>
          <a:p>
            <a:pPr algn="ctr"/>
            <a:r>
              <a:rPr lang="es-ES" dirty="0"/>
              <a:t>Proyecta el modelo en el espacio geográfico</a:t>
            </a:r>
            <a:endParaRPr lang="pt-BR" dirty="0"/>
          </a:p>
        </p:txBody>
      </p:sp>
      <p:sp>
        <p:nvSpPr>
          <p:cNvPr id="170" name="CaixaDeTexto 169">
            <a:extLst>
              <a:ext uri="{FF2B5EF4-FFF2-40B4-BE49-F238E27FC236}">
                <a16:creationId xmlns:a16="http://schemas.microsoft.com/office/drawing/2014/main" id="{ABE4601E-0E8B-4E5B-8F2E-73D06A381ED6}"/>
              </a:ext>
            </a:extLst>
          </p:cNvPr>
          <p:cNvSpPr txBox="1"/>
          <p:nvPr/>
        </p:nvSpPr>
        <p:spPr>
          <a:xfrm>
            <a:off x="7696379" y="5852817"/>
            <a:ext cx="3644331" cy="369332"/>
          </a:xfrm>
          <a:prstGeom prst="rect">
            <a:avLst/>
          </a:prstGeom>
          <a:noFill/>
        </p:spPr>
        <p:txBody>
          <a:bodyPr wrap="none" rtlCol="0">
            <a:spAutoFit/>
          </a:bodyPr>
          <a:lstStyle/>
          <a:p>
            <a:r>
              <a:rPr lang="es-ES" dirty="0"/>
              <a:t>Predicción de ocurrencia de especies</a:t>
            </a:r>
            <a:endParaRPr lang="pt-BR" dirty="0"/>
          </a:p>
        </p:txBody>
      </p:sp>
      <p:sp>
        <p:nvSpPr>
          <p:cNvPr id="171" name="Elipse 170">
            <a:extLst>
              <a:ext uri="{FF2B5EF4-FFF2-40B4-BE49-F238E27FC236}">
                <a16:creationId xmlns:a16="http://schemas.microsoft.com/office/drawing/2014/main" id="{54435A07-5057-46C5-9099-FE4C9DB82C4E}"/>
              </a:ext>
            </a:extLst>
          </p:cNvPr>
          <p:cNvSpPr/>
          <p:nvPr/>
        </p:nvSpPr>
        <p:spPr>
          <a:xfrm>
            <a:off x="2732191" y="3854912"/>
            <a:ext cx="182880" cy="21470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2" name="Elipse 171">
            <a:extLst>
              <a:ext uri="{FF2B5EF4-FFF2-40B4-BE49-F238E27FC236}">
                <a16:creationId xmlns:a16="http://schemas.microsoft.com/office/drawing/2014/main" id="{FAFB82FB-6051-44DD-B776-5ED5EF0EF134}"/>
              </a:ext>
            </a:extLst>
          </p:cNvPr>
          <p:cNvSpPr/>
          <p:nvPr/>
        </p:nvSpPr>
        <p:spPr>
          <a:xfrm>
            <a:off x="2347765" y="3864654"/>
            <a:ext cx="182880" cy="21470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75810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749FC-8F08-4C0D-A281-996AC5C302D7}"/>
              </a:ext>
            </a:extLst>
          </p:cNvPr>
          <p:cNvSpPr>
            <a:spLocks noGrp="1"/>
          </p:cNvSpPr>
          <p:nvPr>
            <p:ph type="title"/>
          </p:nvPr>
        </p:nvSpPr>
        <p:spPr/>
        <p:txBody>
          <a:bodyPr/>
          <a:lstStyle/>
          <a:p>
            <a:r>
              <a:rPr lang="pt-BR" b="1" dirty="0"/>
              <a:t>Objetivos</a:t>
            </a:r>
          </a:p>
        </p:txBody>
      </p:sp>
      <p:sp>
        <p:nvSpPr>
          <p:cNvPr id="3" name="Espaço Reservado para Conteúdo 2">
            <a:extLst>
              <a:ext uri="{FF2B5EF4-FFF2-40B4-BE49-F238E27FC236}">
                <a16:creationId xmlns:a16="http://schemas.microsoft.com/office/drawing/2014/main" id="{C85B07C3-B96A-48D5-9BD9-9F8AF651D950}"/>
              </a:ext>
            </a:extLst>
          </p:cNvPr>
          <p:cNvSpPr>
            <a:spLocks noGrp="1"/>
          </p:cNvSpPr>
          <p:nvPr>
            <p:ph idx="1"/>
          </p:nvPr>
        </p:nvSpPr>
        <p:spPr>
          <a:xfrm>
            <a:off x="838200" y="1825625"/>
            <a:ext cx="10515600" cy="4351338"/>
          </a:xfrm>
        </p:spPr>
        <p:txBody>
          <a:bodyPr/>
          <a:lstStyle/>
          <a:p>
            <a:pPr marL="0" indent="0" algn="just">
              <a:buNone/>
            </a:pPr>
            <a:r>
              <a:rPr lang="pt-BR" sz="2400" dirty="0"/>
              <a:t>Contribuir </a:t>
            </a:r>
            <a:r>
              <a:rPr lang="pt-BR" sz="2400" dirty="0" err="1"/>
              <a:t>con</a:t>
            </a:r>
            <a:r>
              <a:rPr lang="pt-BR" sz="2400" dirty="0"/>
              <a:t> </a:t>
            </a:r>
            <a:r>
              <a:rPr lang="pt-BR" sz="2400" dirty="0" err="1"/>
              <a:t>el</a:t>
            </a:r>
            <a:r>
              <a:rPr lang="pt-BR" sz="2400" dirty="0"/>
              <a:t> </a:t>
            </a:r>
            <a:r>
              <a:rPr lang="pt-BR" sz="2400" dirty="0" err="1"/>
              <a:t>conocimiento</a:t>
            </a:r>
            <a:r>
              <a:rPr lang="pt-BR" sz="2400" dirty="0"/>
              <a:t> sobre </a:t>
            </a:r>
            <a:r>
              <a:rPr lang="pt-BR" sz="2400" dirty="0" err="1"/>
              <a:t>la</a:t>
            </a:r>
            <a:r>
              <a:rPr lang="pt-BR" sz="2400" dirty="0"/>
              <a:t> </a:t>
            </a:r>
            <a:r>
              <a:rPr lang="pt-BR" sz="2400" b="1" dirty="0" err="1"/>
              <a:t>distribución</a:t>
            </a:r>
            <a:r>
              <a:rPr lang="pt-BR" sz="2400" dirty="0"/>
              <a:t> y </a:t>
            </a:r>
            <a:r>
              <a:rPr lang="pt-BR" sz="2400" b="1" dirty="0"/>
              <a:t>características ecológicas</a:t>
            </a:r>
            <a:r>
              <a:rPr lang="pt-BR" sz="2400" dirty="0"/>
              <a:t> de </a:t>
            </a:r>
            <a:r>
              <a:rPr lang="pt-BR" sz="2400" dirty="0" err="1"/>
              <a:t>las</a:t>
            </a:r>
            <a:r>
              <a:rPr lang="pt-BR" sz="2400" dirty="0"/>
              <a:t> dos </a:t>
            </a:r>
            <a:r>
              <a:rPr lang="pt-BR" sz="2400" dirty="0" err="1"/>
              <a:t>especies</a:t>
            </a:r>
            <a:r>
              <a:rPr lang="pt-BR" sz="2400" dirty="0"/>
              <a:t> de </a:t>
            </a:r>
            <a:r>
              <a:rPr lang="pt-BR" sz="2400" dirty="0" err="1"/>
              <a:t>mayor</a:t>
            </a:r>
            <a:r>
              <a:rPr lang="pt-BR" sz="2400" dirty="0"/>
              <a:t> </a:t>
            </a:r>
            <a:r>
              <a:rPr lang="pt-BR" sz="2400" dirty="0" err="1"/>
              <a:t>importancia</a:t>
            </a:r>
            <a:r>
              <a:rPr lang="pt-BR" sz="2400" dirty="0"/>
              <a:t> </a:t>
            </a:r>
            <a:r>
              <a:rPr lang="pt-BR" sz="2400" dirty="0" err="1"/>
              <a:t>sanitaria</a:t>
            </a:r>
            <a:r>
              <a:rPr lang="pt-BR" sz="2400" dirty="0"/>
              <a:t> en América </a:t>
            </a:r>
            <a:r>
              <a:rPr lang="pt-BR" sz="2400" dirty="0" err="1"/>
              <a:t>del</a:t>
            </a:r>
            <a:r>
              <a:rPr lang="pt-BR" sz="2400" dirty="0"/>
              <a:t> </a:t>
            </a:r>
            <a:r>
              <a:rPr lang="pt-BR" sz="2400" dirty="0" err="1"/>
              <a:t>Sur</a:t>
            </a:r>
            <a:r>
              <a:rPr lang="pt-BR" sz="2400" dirty="0"/>
              <a:t>, </a:t>
            </a:r>
            <a:r>
              <a:rPr lang="pt-BR" sz="2400" i="1" dirty="0" err="1"/>
              <a:t>Lonomia</a:t>
            </a:r>
            <a:r>
              <a:rPr lang="pt-BR" sz="2400" i="1" dirty="0"/>
              <a:t> obliqua </a:t>
            </a:r>
            <a:r>
              <a:rPr lang="pt-BR" sz="2400" dirty="0"/>
              <a:t>y </a:t>
            </a:r>
            <a:r>
              <a:rPr lang="pt-BR" sz="2400" i="1" dirty="0" err="1"/>
              <a:t>Lonomia</a:t>
            </a:r>
            <a:r>
              <a:rPr lang="pt-BR" sz="2400" i="1" dirty="0"/>
              <a:t> </a:t>
            </a:r>
            <a:r>
              <a:rPr lang="pt-BR" sz="2400" i="1" dirty="0" err="1"/>
              <a:t>achelous</a:t>
            </a:r>
            <a:r>
              <a:rPr lang="pt-BR" sz="2400" dirty="0"/>
              <a:t>, para </a:t>
            </a:r>
            <a:r>
              <a:rPr lang="pt-BR" sz="2400" dirty="0" err="1"/>
              <a:t>así</a:t>
            </a:r>
            <a:r>
              <a:rPr lang="pt-BR" sz="2400" dirty="0"/>
              <a:t> poder colaborar </a:t>
            </a:r>
            <a:r>
              <a:rPr lang="pt-BR" sz="2400" dirty="0" err="1"/>
              <a:t>con</a:t>
            </a:r>
            <a:r>
              <a:rPr lang="pt-BR" sz="2400" dirty="0"/>
              <a:t> </a:t>
            </a:r>
            <a:r>
              <a:rPr lang="pt-BR" sz="2400" dirty="0" err="1"/>
              <a:t>el</a:t>
            </a:r>
            <a:r>
              <a:rPr lang="pt-BR" sz="2400" dirty="0"/>
              <a:t> </a:t>
            </a:r>
            <a:r>
              <a:rPr lang="pt-BR" sz="2400" dirty="0" err="1"/>
              <a:t>diseño</a:t>
            </a:r>
            <a:r>
              <a:rPr lang="pt-BR" sz="2400" dirty="0"/>
              <a:t> de </a:t>
            </a:r>
            <a:r>
              <a:rPr lang="pt-BR" sz="2400" dirty="0" err="1"/>
              <a:t>estrategias</a:t>
            </a:r>
            <a:r>
              <a:rPr lang="pt-BR" sz="2400" dirty="0"/>
              <a:t> de </a:t>
            </a:r>
            <a:r>
              <a:rPr lang="pt-BR" sz="2400" dirty="0" err="1"/>
              <a:t>prevención</a:t>
            </a:r>
            <a:r>
              <a:rPr lang="pt-BR" sz="2400" dirty="0"/>
              <a:t> de </a:t>
            </a:r>
            <a:r>
              <a:rPr lang="pt-BR" sz="2400" dirty="0" err="1"/>
              <a:t>accidentes</a:t>
            </a:r>
            <a:r>
              <a:rPr lang="pt-BR" sz="2400" dirty="0"/>
              <a:t>, </a:t>
            </a:r>
            <a:r>
              <a:rPr lang="pt-BR" sz="2400" dirty="0" err="1"/>
              <a:t>así</a:t>
            </a:r>
            <a:r>
              <a:rPr lang="pt-BR" sz="2400" dirty="0"/>
              <a:t> como </a:t>
            </a:r>
            <a:r>
              <a:rPr lang="pt-BR" sz="2400" dirty="0" err="1"/>
              <a:t>también</a:t>
            </a:r>
            <a:r>
              <a:rPr lang="pt-BR" sz="2400" dirty="0"/>
              <a:t> </a:t>
            </a:r>
            <a:r>
              <a:rPr lang="pt-BR" sz="2400" dirty="0" err="1"/>
              <a:t>garantizar</a:t>
            </a:r>
            <a:r>
              <a:rPr lang="pt-BR" sz="2400" dirty="0"/>
              <a:t> </a:t>
            </a:r>
            <a:r>
              <a:rPr lang="pt-BR" sz="2400" dirty="0" err="1"/>
              <a:t>el</a:t>
            </a:r>
            <a:r>
              <a:rPr lang="pt-BR" sz="2400" dirty="0"/>
              <a:t> </a:t>
            </a:r>
            <a:r>
              <a:rPr lang="pt-BR" sz="2400" dirty="0" err="1"/>
              <a:t>suministro</a:t>
            </a:r>
            <a:r>
              <a:rPr lang="pt-BR" sz="2400" dirty="0"/>
              <a:t> </a:t>
            </a:r>
            <a:r>
              <a:rPr lang="pt-BR" sz="2400" dirty="0" err="1"/>
              <a:t>adecuado</a:t>
            </a:r>
            <a:r>
              <a:rPr lang="pt-BR" sz="2400" dirty="0"/>
              <a:t> </a:t>
            </a:r>
            <a:r>
              <a:rPr lang="pt-BR" sz="2400" dirty="0" err="1"/>
              <a:t>del</a:t>
            </a:r>
            <a:r>
              <a:rPr lang="pt-BR" sz="2400" dirty="0"/>
              <a:t> </a:t>
            </a:r>
            <a:r>
              <a:rPr lang="pt-BR" sz="2400" dirty="0" err="1"/>
              <a:t>antiveneno</a:t>
            </a:r>
            <a:r>
              <a:rPr lang="pt-BR" sz="2400" dirty="0"/>
              <a:t> en países y </a:t>
            </a:r>
            <a:r>
              <a:rPr lang="pt-BR" sz="2400" dirty="0" err="1"/>
              <a:t>regiones</a:t>
            </a:r>
            <a:r>
              <a:rPr lang="pt-BR" sz="2400" dirty="0"/>
              <a:t> en donde </a:t>
            </a:r>
            <a:r>
              <a:rPr lang="pt-BR" sz="2400" dirty="0" err="1"/>
              <a:t>pueda</a:t>
            </a:r>
            <a:r>
              <a:rPr lang="pt-BR" sz="2400" dirty="0"/>
              <a:t> </a:t>
            </a:r>
            <a:r>
              <a:rPr lang="pt-BR" sz="2400" dirty="0" err="1"/>
              <a:t>presentarse</a:t>
            </a:r>
            <a:r>
              <a:rPr lang="pt-BR" sz="2400" dirty="0"/>
              <a:t> </a:t>
            </a:r>
            <a:r>
              <a:rPr lang="pt-BR" sz="2400" dirty="0" err="1"/>
              <a:t>el</a:t>
            </a:r>
            <a:r>
              <a:rPr lang="pt-BR" sz="2400" dirty="0"/>
              <a:t> </a:t>
            </a:r>
            <a:r>
              <a:rPr lang="pt-BR" sz="2400" dirty="0" err="1"/>
              <a:t>accidente</a:t>
            </a:r>
            <a:r>
              <a:rPr lang="pt-BR" sz="2400" dirty="0"/>
              <a:t> </a:t>
            </a:r>
            <a:r>
              <a:rPr lang="pt-BR" sz="2400" dirty="0" err="1"/>
              <a:t>lonómico</a:t>
            </a:r>
            <a:r>
              <a:rPr lang="pt-BR" sz="2400" dirty="0"/>
              <a:t>. </a:t>
            </a:r>
          </a:p>
          <a:p>
            <a:endParaRPr lang="pt-BR" dirty="0"/>
          </a:p>
        </p:txBody>
      </p:sp>
      <p:pic>
        <p:nvPicPr>
          <p:cNvPr id="4" name="Picture 4" descr="Resultado de imagem para lonomia obliqua">
            <a:extLst>
              <a:ext uri="{FF2B5EF4-FFF2-40B4-BE49-F238E27FC236}">
                <a16:creationId xmlns:a16="http://schemas.microsoft.com/office/drawing/2014/main" id="{64FDED11-7827-4EEE-9549-380CD71F9CF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55" b="95575" l="1650" r="92739">
                        <a14:foregroundMark x1="4290" y1="20354" x2="4290" y2="20354"/>
                        <a14:foregroundMark x1="11881" y1="8407" x2="11881" y2="8407"/>
                        <a14:foregroundMark x1="5281" y1="8407" x2="5281" y2="8407"/>
                        <a14:foregroundMark x1="5281" y1="3097" x2="5281" y2="3097"/>
                        <a14:foregroundMark x1="93069" y1="25221" x2="93069" y2="25221"/>
                        <a14:foregroundMark x1="93069" y1="12389" x2="93069" y2="12389"/>
                        <a14:foregroundMark x1="71287" y1="93363" x2="71287" y2="93363"/>
                        <a14:foregroundMark x1="27063" y1="91150" x2="27063" y2="91150"/>
                        <a14:foregroundMark x1="28053" y1="95575" x2="28053" y2="95575"/>
                        <a14:foregroundMark x1="93069" y1="68584" x2="93069" y2="68584"/>
                        <a14:foregroundMark x1="73597" y1="95575" x2="73597" y2="95575"/>
                      </a14:backgroundRemoval>
                    </a14:imgEffect>
                  </a14:imgLayer>
                </a14:imgProps>
              </a:ext>
              <a:ext uri="{28A0092B-C50C-407E-A947-70E740481C1C}">
                <a14:useLocalDpi xmlns:a14="http://schemas.microsoft.com/office/drawing/2010/main" val="0"/>
              </a:ext>
            </a:extLst>
          </a:blip>
          <a:srcRect/>
          <a:stretch>
            <a:fillRect/>
          </a:stretch>
        </p:blipFill>
        <p:spPr bwMode="auto">
          <a:xfrm>
            <a:off x="4041836" y="4722646"/>
            <a:ext cx="1949814" cy="14543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m para lonomia achelous">
            <a:extLst>
              <a:ext uri="{FF2B5EF4-FFF2-40B4-BE49-F238E27FC236}">
                <a16:creationId xmlns:a16="http://schemas.microsoft.com/office/drawing/2014/main" id="{45E0A3C1-D351-448B-AE95-D01FB63105E2}"/>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5976" b="89899" l="9731" r="89671">
                        <a14:foregroundMark x1="22156" y1="8502" x2="22156" y2="8502"/>
                        <a14:foregroundMark x1="16617" y1="8502" x2="16617" y2="8502"/>
                        <a14:foregroundMark x1="19461" y1="6397" x2="19461" y2="6397"/>
                        <a14:foregroundMark x1="26347" y1="8670" x2="26347" y2="8670"/>
                        <a14:foregroundMark x1="74701" y1="9428" x2="74701" y2="9428"/>
                        <a14:foregroundMark x1="82036" y1="7912" x2="82036" y2="7912"/>
                        <a14:foregroundMark x1="83982" y1="8333" x2="83982" y2="8333"/>
                        <a14:foregroundMark x1="82335" y1="6734" x2="82335" y2="6734"/>
                        <a14:foregroundMark x1="80539" y1="6734" x2="79641" y2="7155"/>
                        <a14:foregroundMark x1="83982" y1="9259" x2="83982" y2="9259"/>
                        <a14:foregroundMark x1="80988" y1="5976" x2="80988" y2="5976"/>
                        <a14:foregroundMark x1="79940" y1="6397" x2="79940" y2="6397"/>
                        <a14:foregroundMark x1="80539" y1="6145" x2="80539" y2="6145"/>
                        <a14:backgroundMark x1="54192" y1="30303" x2="54192" y2="30303"/>
                        <a14:backgroundMark x1="43563" y1="28620" x2="43563" y2="28620"/>
                        <a14:backgroundMark x1="43563" y1="30303" x2="43563" y2="30303"/>
                      </a14:backgroundRemoval>
                    </a14:imgEffect>
                  </a14:imgLayer>
                </a14:imgProps>
              </a:ext>
              <a:ext uri="{28A0092B-C50C-407E-A947-70E740481C1C}">
                <a14:useLocalDpi xmlns:a14="http://schemas.microsoft.com/office/drawing/2010/main" val="0"/>
              </a:ext>
            </a:extLst>
          </a:blip>
          <a:srcRect b="61159"/>
          <a:stretch/>
        </p:blipFill>
        <p:spPr bwMode="auto">
          <a:xfrm>
            <a:off x="5936627" y="4550985"/>
            <a:ext cx="2353819" cy="1625978"/>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00F89F36-84F7-4216-B1B6-7758F211363E}"/>
              </a:ext>
            </a:extLst>
          </p:cNvPr>
          <p:cNvSpPr txBox="1"/>
          <p:nvPr/>
        </p:nvSpPr>
        <p:spPr>
          <a:xfrm>
            <a:off x="3867643" y="4355016"/>
            <a:ext cx="2298200" cy="276999"/>
          </a:xfrm>
          <a:prstGeom prst="rect">
            <a:avLst/>
          </a:prstGeom>
          <a:noFill/>
        </p:spPr>
        <p:txBody>
          <a:bodyPr wrap="square" rtlCol="0">
            <a:spAutoFit/>
          </a:bodyPr>
          <a:lstStyle/>
          <a:p>
            <a:pPr algn="ctr"/>
            <a:r>
              <a:rPr lang="pt-BR" sz="1200" i="1" dirty="0" err="1"/>
              <a:t>Lonomia</a:t>
            </a:r>
            <a:r>
              <a:rPr lang="pt-BR" sz="1200" i="1" dirty="0"/>
              <a:t> obliqua </a:t>
            </a:r>
            <a:r>
              <a:rPr lang="pt-BR" sz="1200" dirty="0"/>
              <a:t>Walker 1885</a:t>
            </a:r>
          </a:p>
        </p:txBody>
      </p:sp>
      <p:sp>
        <p:nvSpPr>
          <p:cNvPr id="7" name="CaixaDeTexto 6">
            <a:extLst>
              <a:ext uri="{FF2B5EF4-FFF2-40B4-BE49-F238E27FC236}">
                <a16:creationId xmlns:a16="http://schemas.microsoft.com/office/drawing/2014/main" id="{130B3A01-DC2C-4FBF-89BF-787B87DF72E4}"/>
              </a:ext>
            </a:extLst>
          </p:cNvPr>
          <p:cNvSpPr txBox="1"/>
          <p:nvPr/>
        </p:nvSpPr>
        <p:spPr>
          <a:xfrm>
            <a:off x="6008875" y="4350074"/>
            <a:ext cx="2298200" cy="276999"/>
          </a:xfrm>
          <a:prstGeom prst="rect">
            <a:avLst/>
          </a:prstGeom>
          <a:noFill/>
        </p:spPr>
        <p:txBody>
          <a:bodyPr wrap="square" rtlCol="0">
            <a:spAutoFit/>
          </a:bodyPr>
          <a:lstStyle/>
          <a:p>
            <a:pPr algn="ctr"/>
            <a:r>
              <a:rPr lang="pt-BR" sz="1200" i="1" dirty="0" err="1"/>
              <a:t>Lonomia</a:t>
            </a:r>
            <a:r>
              <a:rPr lang="pt-BR" sz="1200" i="1" dirty="0"/>
              <a:t> </a:t>
            </a:r>
            <a:r>
              <a:rPr lang="pt-BR" sz="1200" i="1" dirty="0" err="1"/>
              <a:t>achelous</a:t>
            </a:r>
            <a:r>
              <a:rPr lang="pt-BR" sz="1200" i="1" dirty="0"/>
              <a:t> </a:t>
            </a:r>
            <a:r>
              <a:rPr lang="pt-BR" sz="1200" dirty="0" err="1"/>
              <a:t>Cramer</a:t>
            </a:r>
            <a:r>
              <a:rPr lang="pt-BR" sz="1200" dirty="0"/>
              <a:t> 1997</a:t>
            </a:r>
          </a:p>
        </p:txBody>
      </p:sp>
      <p:sp>
        <p:nvSpPr>
          <p:cNvPr id="8" name="CaixaDeTexto 7">
            <a:extLst>
              <a:ext uri="{FF2B5EF4-FFF2-40B4-BE49-F238E27FC236}">
                <a16:creationId xmlns:a16="http://schemas.microsoft.com/office/drawing/2014/main" id="{B09FE3E6-1C9D-4CEE-AC43-54106C07A540}"/>
              </a:ext>
            </a:extLst>
          </p:cNvPr>
          <p:cNvSpPr txBox="1"/>
          <p:nvPr/>
        </p:nvSpPr>
        <p:spPr>
          <a:xfrm>
            <a:off x="4956041" y="6267594"/>
            <a:ext cx="2370842" cy="338554"/>
          </a:xfrm>
          <a:prstGeom prst="rect">
            <a:avLst/>
          </a:prstGeom>
          <a:noFill/>
        </p:spPr>
        <p:txBody>
          <a:bodyPr wrap="none" rtlCol="0">
            <a:spAutoFit/>
          </a:bodyPr>
          <a:lstStyle/>
          <a:p>
            <a:r>
              <a:rPr lang="pt-BR" sz="1600" dirty="0" err="1"/>
              <a:t>Saturniidae</a:t>
            </a:r>
            <a:r>
              <a:rPr lang="pt-BR" sz="1600" dirty="0"/>
              <a:t>: </a:t>
            </a:r>
            <a:r>
              <a:rPr lang="pt-BR" sz="1600" dirty="0" err="1"/>
              <a:t>Hemileucinae</a:t>
            </a:r>
            <a:endParaRPr lang="pt-BR" sz="1600" dirty="0"/>
          </a:p>
        </p:txBody>
      </p:sp>
    </p:spTree>
    <p:extLst>
      <p:ext uri="{BB962C8B-B14F-4D97-AF65-F5344CB8AC3E}">
        <p14:creationId xmlns:p14="http://schemas.microsoft.com/office/powerpoint/2010/main" val="2258015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73C765-9BED-4A7A-ACDB-DEF07BACCACB}"/>
              </a:ext>
            </a:extLst>
          </p:cNvPr>
          <p:cNvSpPr>
            <a:spLocks noGrp="1"/>
          </p:cNvSpPr>
          <p:nvPr>
            <p:ph type="title"/>
          </p:nvPr>
        </p:nvSpPr>
        <p:spPr/>
        <p:txBody>
          <a:bodyPr/>
          <a:lstStyle/>
          <a:p>
            <a:r>
              <a:rPr lang="es-AR" dirty="0" err="1"/>
              <a:t>Hipotesis</a:t>
            </a:r>
            <a:endParaRPr lang="es-AR" dirty="0"/>
          </a:p>
        </p:txBody>
      </p:sp>
      <p:sp>
        <p:nvSpPr>
          <p:cNvPr id="3" name="Espaço Reservado para Conteúdo 2">
            <a:extLst>
              <a:ext uri="{FF2B5EF4-FFF2-40B4-BE49-F238E27FC236}">
                <a16:creationId xmlns:a16="http://schemas.microsoft.com/office/drawing/2014/main" id="{CC9E6FFC-257B-4673-A976-2F639406812B}"/>
              </a:ext>
            </a:extLst>
          </p:cNvPr>
          <p:cNvSpPr>
            <a:spLocks noGrp="1"/>
          </p:cNvSpPr>
          <p:nvPr>
            <p:ph idx="1"/>
          </p:nvPr>
        </p:nvSpPr>
        <p:spPr>
          <a:xfrm>
            <a:off x="838200" y="1825625"/>
            <a:ext cx="10515600" cy="4414754"/>
          </a:xfrm>
        </p:spPr>
        <p:txBody>
          <a:bodyPr>
            <a:normAutofit fontScale="92500" lnSpcReduction="10000"/>
          </a:bodyPr>
          <a:lstStyle/>
          <a:p>
            <a:pPr marL="0" indent="0" algn="just">
              <a:buNone/>
            </a:pPr>
            <a:r>
              <a:rPr lang="es-ES" dirty="0"/>
              <a:t>H0: Las ocurrencias de </a:t>
            </a:r>
            <a:r>
              <a:rPr lang="es-ES" i="1" dirty="0"/>
              <a:t>L. </a:t>
            </a:r>
            <a:r>
              <a:rPr lang="es-ES" i="1" dirty="0" err="1"/>
              <a:t>obliqua</a:t>
            </a:r>
            <a:r>
              <a:rPr lang="es-ES" i="1" dirty="0"/>
              <a:t> </a:t>
            </a:r>
            <a:r>
              <a:rPr lang="es-ES" dirty="0"/>
              <a:t>/</a:t>
            </a:r>
            <a:r>
              <a:rPr lang="es-ES" i="1" dirty="0"/>
              <a:t> </a:t>
            </a:r>
            <a:r>
              <a:rPr lang="es-ES" i="1" dirty="0" err="1"/>
              <a:t>L.achelous</a:t>
            </a:r>
            <a:r>
              <a:rPr lang="es-ES" i="1" dirty="0"/>
              <a:t> </a:t>
            </a:r>
            <a:r>
              <a:rPr lang="es-ES" dirty="0"/>
              <a:t>son aleatorias</a:t>
            </a:r>
          </a:p>
          <a:p>
            <a:pPr marL="0" indent="0" algn="just">
              <a:buNone/>
            </a:pPr>
            <a:r>
              <a:rPr lang="es-ES" dirty="0"/>
              <a:t>H1: Las ocurrencias dependen de variables ambientales</a:t>
            </a:r>
          </a:p>
          <a:p>
            <a:pPr marL="0" indent="0" algn="just">
              <a:buNone/>
            </a:pPr>
            <a:endParaRPr lang="es-AR" dirty="0"/>
          </a:p>
          <a:p>
            <a:pPr marL="0" indent="0" algn="just">
              <a:buNone/>
            </a:pPr>
            <a:r>
              <a:rPr lang="es-ES" dirty="0"/>
              <a:t>H0: Hay superposición de nicho para </a:t>
            </a:r>
            <a:r>
              <a:rPr lang="es-ES" i="1" dirty="0"/>
              <a:t>L. </a:t>
            </a:r>
            <a:r>
              <a:rPr lang="es-ES" i="1" dirty="0" err="1"/>
              <a:t>obliqua</a:t>
            </a:r>
            <a:r>
              <a:rPr lang="es-ES" i="1" dirty="0"/>
              <a:t> </a:t>
            </a:r>
            <a:r>
              <a:rPr lang="es-ES" dirty="0"/>
              <a:t>y </a:t>
            </a:r>
            <a:r>
              <a:rPr lang="es-ES" i="1" dirty="0"/>
              <a:t>L. </a:t>
            </a:r>
            <a:r>
              <a:rPr lang="es-ES" i="1" dirty="0" err="1"/>
              <a:t>achelous</a:t>
            </a:r>
            <a:endParaRPr lang="es-ES" i="1" dirty="0"/>
          </a:p>
          <a:p>
            <a:pPr marL="0" indent="0" algn="just">
              <a:buNone/>
            </a:pPr>
            <a:r>
              <a:rPr lang="es-ES" dirty="0"/>
              <a:t>H1: No hay superposición de nicho para </a:t>
            </a:r>
            <a:r>
              <a:rPr lang="es-ES" i="1" dirty="0"/>
              <a:t>L. </a:t>
            </a:r>
            <a:r>
              <a:rPr lang="es-ES" i="1" dirty="0" err="1"/>
              <a:t>obliqua</a:t>
            </a:r>
            <a:r>
              <a:rPr lang="es-ES" i="1" dirty="0"/>
              <a:t> </a:t>
            </a:r>
            <a:r>
              <a:rPr lang="es-ES" dirty="0"/>
              <a:t>y </a:t>
            </a:r>
            <a:r>
              <a:rPr lang="es-ES" i="1" dirty="0"/>
              <a:t>L. </a:t>
            </a:r>
            <a:r>
              <a:rPr lang="es-ES" i="1" dirty="0" err="1"/>
              <a:t>achelous</a:t>
            </a:r>
            <a:endParaRPr lang="es-AR" i="1" dirty="0"/>
          </a:p>
          <a:p>
            <a:pPr marL="0" indent="0" algn="just">
              <a:buNone/>
            </a:pPr>
            <a:endParaRPr lang="es-AR" dirty="0"/>
          </a:p>
          <a:p>
            <a:pPr marL="0" indent="0" algn="just">
              <a:buNone/>
            </a:pPr>
            <a:r>
              <a:rPr lang="es-ES" dirty="0"/>
              <a:t>H0: El </a:t>
            </a:r>
            <a:r>
              <a:rPr lang="es-ES" dirty="0" err="1"/>
              <a:t>area</a:t>
            </a:r>
            <a:r>
              <a:rPr lang="es-ES" dirty="0"/>
              <a:t> de distribución de </a:t>
            </a:r>
            <a:r>
              <a:rPr lang="es-ES" i="1" dirty="0"/>
              <a:t>L. </a:t>
            </a:r>
            <a:r>
              <a:rPr lang="es-ES" i="1" dirty="0" err="1"/>
              <a:t>obliqua</a:t>
            </a:r>
            <a:r>
              <a:rPr lang="es-ES" i="1" dirty="0"/>
              <a:t> </a:t>
            </a:r>
            <a:r>
              <a:rPr lang="es-ES" dirty="0"/>
              <a:t>es equivalente al </a:t>
            </a:r>
            <a:r>
              <a:rPr lang="es-ES" dirty="0" err="1"/>
              <a:t>area</a:t>
            </a:r>
            <a:r>
              <a:rPr lang="es-ES" dirty="0"/>
              <a:t> de distribución de </a:t>
            </a:r>
            <a:r>
              <a:rPr lang="es-ES" i="1" dirty="0"/>
              <a:t>L. </a:t>
            </a:r>
            <a:r>
              <a:rPr lang="es-ES" i="1" dirty="0" err="1"/>
              <a:t>achelous</a:t>
            </a:r>
            <a:endParaRPr lang="es-ES" i="1" dirty="0"/>
          </a:p>
          <a:p>
            <a:pPr marL="0" indent="0" algn="just">
              <a:buNone/>
            </a:pPr>
            <a:r>
              <a:rPr lang="es-ES" dirty="0"/>
              <a:t>H1: El </a:t>
            </a:r>
            <a:r>
              <a:rPr lang="es-ES" dirty="0" err="1"/>
              <a:t>area</a:t>
            </a:r>
            <a:r>
              <a:rPr lang="es-ES" dirty="0"/>
              <a:t> de distribución de </a:t>
            </a:r>
            <a:r>
              <a:rPr lang="es-ES" i="1" dirty="0"/>
              <a:t>L. </a:t>
            </a:r>
            <a:r>
              <a:rPr lang="es-ES" i="1" dirty="0" err="1"/>
              <a:t>obliqua</a:t>
            </a:r>
            <a:r>
              <a:rPr lang="es-ES" i="1" dirty="0"/>
              <a:t> </a:t>
            </a:r>
            <a:r>
              <a:rPr lang="es-ES" dirty="0"/>
              <a:t>no es equivalente al </a:t>
            </a:r>
            <a:r>
              <a:rPr lang="es-ES" dirty="0" err="1"/>
              <a:t>area</a:t>
            </a:r>
            <a:r>
              <a:rPr lang="es-ES" dirty="0"/>
              <a:t> de distribución de </a:t>
            </a:r>
            <a:r>
              <a:rPr lang="es-ES" i="1" dirty="0"/>
              <a:t>L. </a:t>
            </a:r>
            <a:r>
              <a:rPr lang="es-ES" i="1" dirty="0" err="1"/>
              <a:t>achelous</a:t>
            </a:r>
            <a:endParaRPr lang="es-AR" i="1" dirty="0"/>
          </a:p>
          <a:p>
            <a:pPr marL="0" indent="0">
              <a:buNone/>
            </a:pPr>
            <a:endParaRPr lang="es-AR" dirty="0"/>
          </a:p>
        </p:txBody>
      </p:sp>
    </p:spTree>
    <p:extLst>
      <p:ext uri="{BB962C8B-B14F-4D97-AF65-F5344CB8AC3E}">
        <p14:creationId xmlns:p14="http://schemas.microsoft.com/office/powerpoint/2010/main" val="12134037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C4B097-CBAF-428D-BA86-9A7EC48C8BA4}"/>
              </a:ext>
            </a:extLst>
          </p:cNvPr>
          <p:cNvSpPr>
            <a:spLocks noGrp="1"/>
          </p:cNvSpPr>
          <p:nvPr>
            <p:ph type="title"/>
          </p:nvPr>
        </p:nvSpPr>
        <p:spPr/>
        <p:txBody>
          <a:bodyPr/>
          <a:lstStyle/>
          <a:p>
            <a:r>
              <a:rPr lang="es-AR" b="1" dirty="0"/>
              <a:t>Metodología</a:t>
            </a:r>
          </a:p>
        </p:txBody>
      </p:sp>
      <p:sp>
        <p:nvSpPr>
          <p:cNvPr id="3" name="Espaço Reservado para Conteúdo 2">
            <a:extLst>
              <a:ext uri="{FF2B5EF4-FFF2-40B4-BE49-F238E27FC236}">
                <a16:creationId xmlns:a16="http://schemas.microsoft.com/office/drawing/2014/main" id="{9E308B7D-E0A4-4ED9-A2C9-9C0EA250BD61}"/>
              </a:ext>
            </a:extLst>
          </p:cNvPr>
          <p:cNvSpPr>
            <a:spLocks noGrp="1"/>
          </p:cNvSpPr>
          <p:nvPr>
            <p:ph idx="1"/>
          </p:nvPr>
        </p:nvSpPr>
        <p:spPr>
          <a:xfrm>
            <a:off x="838200" y="1690688"/>
            <a:ext cx="10515600" cy="4351338"/>
          </a:xfrm>
        </p:spPr>
        <p:txBody>
          <a:bodyPr>
            <a:normAutofit/>
          </a:bodyPr>
          <a:lstStyle/>
          <a:p>
            <a:pPr algn="just"/>
            <a:r>
              <a:rPr lang="es-AR" sz="2400" dirty="0"/>
              <a:t>Levantamiento de puntos de ocurrencia georreferenciados (información de museos, literatura científica y </a:t>
            </a:r>
            <a:r>
              <a:rPr lang="es-ES" sz="2400" dirty="0"/>
              <a:t>bases de datos </a:t>
            </a:r>
            <a:r>
              <a:rPr lang="es-ES" sz="2400" i="1" dirty="0"/>
              <a:t>online</a:t>
            </a:r>
            <a:r>
              <a:rPr lang="es-ES" sz="2400" dirty="0"/>
              <a:t>)</a:t>
            </a:r>
          </a:p>
          <a:p>
            <a:pPr algn="just"/>
            <a:endParaRPr lang="es-AR" sz="2400" dirty="0"/>
          </a:p>
          <a:p>
            <a:pPr algn="just"/>
            <a:r>
              <a:rPr lang="es-AR" sz="2400" dirty="0"/>
              <a:t>Levantamiento de variables ambientales </a:t>
            </a:r>
            <a:r>
              <a:rPr lang="es-ES" sz="2400" dirty="0"/>
              <a:t>relacionados con el nicho de las especies (bases de datos </a:t>
            </a:r>
            <a:r>
              <a:rPr lang="es-ES" sz="2400" i="1" dirty="0"/>
              <a:t>online</a:t>
            </a:r>
            <a:r>
              <a:rPr lang="es-ES" sz="2400" dirty="0"/>
              <a:t>: </a:t>
            </a:r>
            <a:r>
              <a:rPr lang="es-ES" sz="2400" dirty="0" err="1"/>
              <a:t>wordclim</a:t>
            </a:r>
            <a:r>
              <a:rPr lang="es-ES" sz="2400" dirty="0"/>
              <a:t>, </a:t>
            </a:r>
            <a:r>
              <a:rPr lang="es-ES" sz="2400" dirty="0" err="1"/>
              <a:t>soilgrids</a:t>
            </a:r>
            <a:r>
              <a:rPr lang="es-ES" sz="2400" dirty="0"/>
              <a:t>, </a:t>
            </a:r>
            <a:r>
              <a:rPr lang="es-ES" sz="2400" dirty="0" err="1"/>
              <a:t>etc</a:t>
            </a:r>
            <a:r>
              <a:rPr lang="es-ES" sz="2400" dirty="0"/>
              <a:t>)</a:t>
            </a:r>
          </a:p>
          <a:p>
            <a:pPr algn="just"/>
            <a:endParaRPr lang="es-ES" sz="2400" dirty="0"/>
          </a:p>
          <a:p>
            <a:pPr algn="just"/>
            <a:r>
              <a:rPr lang="es-ES" sz="2400" dirty="0"/>
              <a:t>Aplicación de algoritmos </a:t>
            </a:r>
            <a:r>
              <a:rPr lang="es-ES" sz="2400" dirty="0">
                <a:highlight>
                  <a:srgbClr val="FFFF00"/>
                </a:highlight>
              </a:rPr>
              <a:t>matemáticos</a:t>
            </a:r>
            <a:r>
              <a:rPr lang="es-ES" sz="2400" dirty="0"/>
              <a:t> para la creación de modelos de nicho</a:t>
            </a:r>
          </a:p>
          <a:p>
            <a:pPr algn="just"/>
            <a:endParaRPr lang="es-ES" sz="2400" dirty="0"/>
          </a:p>
          <a:p>
            <a:pPr algn="just"/>
            <a:r>
              <a:rPr lang="es-ES" sz="2400" dirty="0"/>
              <a:t>Aplicación de los modelos sobre la extensión geográfica predefinida (</a:t>
            </a:r>
            <a:r>
              <a:rPr lang="es-ES" sz="2400" dirty="0" err="1"/>
              <a:t>america</a:t>
            </a:r>
            <a:r>
              <a:rPr lang="es-ES" sz="2400" dirty="0"/>
              <a:t> del sur) para la creación de mapas de riesgo de accidentes</a:t>
            </a:r>
          </a:p>
          <a:p>
            <a:endParaRPr lang="es-AR" sz="2400" dirty="0"/>
          </a:p>
        </p:txBody>
      </p:sp>
    </p:spTree>
    <p:extLst>
      <p:ext uri="{BB962C8B-B14F-4D97-AF65-F5344CB8AC3E}">
        <p14:creationId xmlns:p14="http://schemas.microsoft.com/office/powerpoint/2010/main" val="1687549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D661311-B60B-4CE6-B5AB-646521B9CC53}"/>
              </a:ext>
            </a:extLst>
          </p:cNvPr>
          <p:cNvSpPr>
            <a:spLocks noGrp="1"/>
          </p:cNvSpPr>
          <p:nvPr>
            <p:ph idx="1"/>
          </p:nvPr>
        </p:nvSpPr>
        <p:spPr/>
        <p:txBody>
          <a:bodyPr/>
          <a:lstStyle/>
          <a:p>
            <a:pPr marL="0" indent="0">
              <a:buNone/>
            </a:pPr>
            <a:r>
              <a:rPr lang="es-ES" dirty="0">
                <a:effectLst>
                  <a:outerShdw blurRad="38100" dist="38100" dir="2700000" algn="tl">
                    <a:srgbClr val="000000">
                      <a:alpha val="43137"/>
                    </a:srgbClr>
                  </a:outerShdw>
                </a:effectLst>
              </a:rPr>
              <a:t>Modelo de distribución de L. </a:t>
            </a:r>
            <a:r>
              <a:rPr lang="es-ES" dirty="0" err="1">
                <a:effectLst>
                  <a:outerShdw blurRad="38100" dist="38100" dir="2700000" algn="tl">
                    <a:srgbClr val="000000">
                      <a:alpha val="43137"/>
                    </a:srgbClr>
                  </a:outerShdw>
                </a:effectLst>
              </a:rPr>
              <a:t>obliqua</a:t>
            </a:r>
            <a:r>
              <a:rPr lang="es-ES" dirty="0">
                <a:effectLst>
                  <a:outerShdw blurRad="38100" dist="38100" dir="2700000" algn="tl">
                    <a:srgbClr val="000000">
                      <a:alpha val="43137"/>
                    </a:srgbClr>
                  </a:outerShdw>
                </a:effectLst>
              </a:rPr>
              <a:t> con dos objetivos</a:t>
            </a:r>
            <a:r>
              <a:rPr lang="es-AR" dirty="0">
                <a:effectLst>
                  <a:outerShdw blurRad="38100" dist="38100" dir="2700000" algn="tl">
                    <a:srgbClr val="000000">
                      <a:alpha val="43137"/>
                    </a:srgbClr>
                  </a:outerShdw>
                </a:effectLst>
              </a:rPr>
              <a:t>:</a:t>
            </a:r>
          </a:p>
          <a:p>
            <a:pPr marL="0" indent="0">
              <a:buNone/>
            </a:pPr>
            <a:endParaRPr lang="es-AR" dirty="0"/>
          </a:p>
          <a:p>
            <a:pPr marL="514350" indent="-514350" algn="just">
              <a:buAutoNum type="arabicParenR"/>
            </a:pPr>
            <a:r>
              <a:rPr lang="es-ES" dirty="0"/>
              <a:t>Encontrar zonas adecuadas para la presencia de </a:t>
            </a:r>
            <a:r>
              <a:rPr lang="es-ES" i="1" dirty="0"/>
              <a:t>L. </a:t>
            </a:r>
            <a:r>
              <a:rPr lang="es-ES" i="1" dirty="0" err="1"/>
              <a:t>obliqua</a:t>
            </a:r>
            <a:r>
              <a:rPr lang="es-ES" i="1" dirty="0"/>
              <a:t> </a:t>
            </a:r>
            <a:r>
              <a:rPr lang="es-ES" dirty="0"/>
              <a:t>en la provincia de Misiones - Argentina</a:t>
            </a:r>
          </a:p>
          <a:p>
            <a:pPr marL="514350" indent="-514350" algn="just">
              <a:buAutoNum type="arabicParenR"/>
            </a:pPr>
            <a:endParaRPr lang="es-ES" dirty="0"/>
          </a:p>
          <a:p>
            <a:pPr marL="514350" indent="-514350" algn="just">
              <a:buAutoNum type="arabicParenR"/>
            </a:pPr>
            <a:r>
              <a:rPr lang="es-ES" dirty="0"/>
              <a:t>Buscar áreas adecuadas para la presencia de </a:t>
            </a:r>
            <a:r>
              <a:rPr lang="es-ES" i="1" dirty="0"/>
              <a:t>L. </a:t>
            </a:r>
            <a:r>
              <a:rPr lang="es-ES" i="1" dirty="0" err="1"/>
              <a:t>obliqua</a:t>
            </a:r>
            <a:r>
              <a:rPr lang="es-ES" i="1" dirty="0"/>
              <a:t> </a:t>
            </a:r>
            <a:r>
              <a:rPr lang="es-ES" dirty="0"/>
              <a:t>en “Brasil”</a:t>
            </a:r>
            <a:endParaRPr lang="es-AR" dirty="0"/>
          </a:p>
        </p:txBody>
      </p:sp>
      <p:sp>
        <p:nvSpPr>
          <p:cNvPr id="4" name="Título 1">
            <a:extLst>
              <a:ext uri="{FF2B5EF4-FFF2-40B4-BE49-F238E27FC236}">
                <a16:creationId xmlns:a16="http://schemas.microsoft.com/office/drawing/2014/main" id="{ADAF91D3-FC26-4C04-9A87-7FCD9AEFB866}"/>
              </a:ext>
            </a:extLst>
          </p:cNvPr>
          <p:cNvSpPr txBox="1">
            <a:spLocks/>
          </p:cNvSpPr>
          <p:nvPr/>
        </p:nvSpPr>
        <p:spPr>
          <a:xfrm>
            <a:off x="598739" y="199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b="1"/>
              <a:t>Resultados previos para </a:t>
            </a:r>
            <a:r>
              <a:rPr lang="es-AR" b="1" i="1"/>
              <a:t>Lonomia obliqua</a:t>
            </a:r>
            <a:endParaRPr lang="es-AR" b="1" i="1" dirty="0"/>
          </a:p>
        </p:txBody>
      </p:sp>
    </p:spTree>
    <p:extLst>
      <p:ext uri="{BB962C8B-B14F-4D97-AF65-F5344CB8AC3E}">
        <p14:creationId xmlns:p14="http://schemas.microsoft.com/office/powerpoint/2010/main" val="2588866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tângulo 28">
            <a:extLst>
              <a:ext uri="{FF2B5EF4-FFF2-40B4-BE49-F238E27FC236}">
                <a16:creationId xmlns:a16="http://schemas.microsoft.com/office/drawing/2014/main" id="{EB3F270F-D456-45CA-88B2-77A931778E21}"/>
              </a:ext>
            </a:extLst>
          </p:cNvPr>
          <p:cNvSpPr/>
          <p:nvPr/>
        </p:nvSpPr>
        <p:spPr>
          <a:xfrm>
            <a:off x="9173980" y="4194628"/>
            <a:ext cx="2278505" cy="19337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 name="Título 1">
            <a:extLst>
              <a:ext uri="{FF2B5EF4-FFF2-40B4-BE49-F238E27FC236}">
                <a16:creationId xmlns:a16="http://schemas.microsoft.com/office/drawing/2014/main" id="{E3410095-5CF6-4E1E-B4ED-9A66654A9129}"/>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4" name="Espaço Reservado para Conteúdo 2">
            <a:extLst>
              <a:ext uri="{FF2B5EF4-FFF2-40B4-BE49-F238E27FC236}">
                <a16:creationId xmlns:a16="http://schemas.microsoft.com/office/drawing/2014/main" id="{CF8A1929-D2FC-4720-AB93-D9D183B8D7B8}"/>
              </a:ext>
            </a:extLst>
          </p:cNvPr>
          <p:cNvSpPr>
            <a:spLocks noGrp="1"/>
          </p:cNvSpPr>
          <p:nvPr>
            <p:ph idx="1"/>
          </p:nvPr>
        </p:nvSpPr>
        <p:spPr>
          <a:xfrm>
            <a:off x="1677647" y="1796522"/>
            <a:ext cx="8860436" cy="574675"/>
          </a:xfrm>
        </p:spPr>
        <p:txBody>
          <a:bodyPr/>
          <a:lstStyle/>
          <a:p>
            <a:pPr marL="0" indent="0" algn="ctr">
              <a:buNone/>
            </a:pPr>
            <a:r>
              <a:rPr lang="pt-BR" b="1" dirty="0" err="1"/>
              <a:t>Levantamiento</a:t>
            </a:r>
            <a:r>
              <a:rPr lang="pt-BR" b="1" dirty="0"/>
              <a:t> de </a:t>
            </a:r>
            <a:r>
              <a:rPr lang="pt-BR" b="1" dirty="0" err="1"/>
              <a:t>los</a:t>
            </a:r>
            <a:r>
              <a:rPr lang="pt-BR" b="1" dirty="0"/>
              <a:t> </a:t>
            </a:r>
            <a:r>
              <a:rPr lang="pt-BR" b="1" dirty="0" err="1"/>
              <a:t>puntos</a:t>
            </a:r>
            <a:r>
              <a:rPr lang="pt-BR" b="1" dirty="0"/>
              <a:t> de </a:t>
            </a:r>
            <a:r>
              <a:rPr lang="pt-BR" b="1" dirty="0" err="1"/>
              <a:t>ocurrencia</a:t>
            </a:r>
            <a:endParaRPr lang="pt-BR" b="1" dirty="0"/>
          </a:p>
        </p:txBody>
      </p:sp>
      <p:pic>
        <p:nvPicPr>
          <p:cNvPr id="6" name="Picture 2" descr="Resultado de imagem para GBIF">
            <a:extLst>
              <a:ext uri="{FF2B5EF4-FFF2-40B4-BE49-F238E27FC236}">
                <a16:creationId xmlns:a16="http://schemas.microsoft.com/office/drawing/2014/main" id="{ABF3ED9F-2F66-4E19-8134-F93112FE3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039" y="2371041"/>
            <a:ext cx="1702251" cy="82048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esultado de imagem para species link">
            <a:extLst>
              <a:ext uri="{FF2B5EF4-FFF2-40B4-BE49-F238E27FC236}">
                <a16:creationId xmlns:a16="http://schemas.microsoft.com/office/drawing/2014/main" id="{8F4AD294-E380-46EE-980E-8D7455BB8D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6630" y="2371040"/>
            <a:ext cx="2046521" cy="8207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Resultado de imagem para embrapa cerrado">
            <a:extLst>
              <a:ext uri="{FF2B5EF4-FFF2-40B4-BE49-F238E27FC236}">
                <a16:creationId xmlns:a16="http://schemas.microsoft.com/office/drawing/2014/main" id="{7DDF692F-B130-482E-A6C8-349CCE2023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404" b="25947"/>
          <a:stretch/>
        </p:blipFill>
        <p:spPr bwMode="auto">
          <a:xfrm>
            <a:off x="6822260" y="2409480"/>
            <a:ext cx="1836267" cy="8566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Resultado de imagem para google scholar">
            <a:extLst>
              <a:ext uri="{FF2B5EF4-FFF2-40B4-BE49-F238E27FC236}">
                <a16:creationId xmlns:a16="http://schemas.microsoft.com/office/drawing/2014/main" id="{CAD7FAAF-0123-40CA-AF9B-7A7FA5FA14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1459" y="2527915"/>
            <a:ext cx="2052005" cy="786022"/>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DD5B8DA2-ABF7-44CB-8259-2E8B7C708D58}"/>
              </a:ext>
            </a:extLst>
          </p:cNvPr>
          <p:cNvSpPr/>
          <p:nvPr/>
        </p:nvSpPr>
        <p:spPr>
          <a:xfrm>
            <a:off x="685827" y="1554980"/>
            <a:ext cx="10608392" cy="1968611"/>
          </a:xfrm>
          <a:prstGeom prst="rect">
            <a:avLst/>
          </a:prstGeom>
          <a:noFill/>
          <a:ln w="19050">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2" name="Conector de Seta Reta 21">
            <a:extLst>
              <a:ext uri="{FF2B5EF4-FFF2-40B4-BE49-F238E27FC236}">
                <a16:creationId xmlns:a16="http://schemas.microsoft.com/office/drawing/2014/main" id="{2B062B6C-B7D1-4DA8-950E-33F62A1D34EC}"/>
              </a:ext>
            </a:extLst>
          </p:cNvPr>
          <p:cNvCxnSpPr/>
          <p:nvPr/>
        </p:nvCxnSpPr>
        <p:spPr>
          <a:xfrm>
            <a:off x="5962537" y="3523591"/>
            <a:ext cx="0" cy="79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CaixaDeTexto 22">
            <a:extLst>
              <a:ext uri="{FF2B5EF4-FFF2-40B4-BE49-F238E27FC236}">
                <a16:creationId xmlns:a16="http://schemas.microsoft.com/office/drawing/2014/main" id="{D528FCFC-99EF-44CA-A2C3-01902D3D00C0}"/>
              </a:ext>
            </a:extLst>
          </p:cNvPr>
          <p:cNvSpPr txBox="1"/>
          <p:nvPr/>
        </p:nvSpPr>
        <p:spPr>
          <a:xfrm>
            <a:off x="3619439" y="4318069"/>
            <a:ext cx="4744889" cy="369332"/>
          </a:xfrm>
          <a:prstGeom prst="rect">
            <a:avLst/>
          </a:prstGeom>
          <a:noFill/>
        </p:spPr>
        <p:txBody>
          <a:bodyPr wrap="none" rtlCol="0">
            <a:spAutoFit/>
          </a:bodyPr>
          <a:lstStyle/>
          <a:p>
            <a:r>
              <a:rPr lang="es-AR" b="1" dirty="0"/>
              <a:t>99 puntos georreferenciados </a:t>
            </a:r>
            <a:r>
              <a:rPr lang="es-AR" dirty="0"/>
              <a:t>(algunos repetidos)</a:t>
            </a:r>
          </a:p>
        </p:txBody>
      </p:sp>
      <p:sp>
        <p:nvSpPr>
          <p:cNvPr id="24" name="Retângulo 23">
            <a:extLst>
              <a:ext uri="{FF2B5EF4-FFF2-40B4-BE49-F238E27FC236}">
                <a16:creationId xmlns:a16="http://schemas.microsoft.com/office/drawing/2014/main" id="{8193CA28-64BA-43B8-B20D-53603AC69B01}"/>
              </a:ext>
            </a:extLst>
          </p:cNvPr>
          <p:cNvSpPr/>
          <p:nvPr/>
        </p:nvSpPr>
        <p:spPr>
          <a:xfrm>
            <a:off x="3857253" y="5582290"/>
            <a:ext cx="4270528" cy="369332"/>
          </a:xfrm>
          <a:prstGeom prst="rect">
            <a:avLst/>
          </a:prstGeom>
          <a:ln>
            <a:solidFill>
              <a:schemeClr val="tx1"/>
            </a:solidFill>
          </a:ln>
        </p:spPr>
        <p:txBody>
          <a:bodyPr wrap="none">
            <a:spAutoFit/>
          </a:bodyPr>
          <a:lstStyle/>
          <a:p>
            <a:r>
              <a:rPr lang="es-AR" dirty="0"/>
              <a:t>Rareza de los puntos en ~ 5km² = 38 puntos</a:t>
            </a:r>
          </a:p>
        </p:txBody>
      </p:sp>
      <p:cxnSp>
        <p:nvCxnSpPr>
          <p:cNvPr id="26" name="Conector de Seta Reta 25">
            <a:extLst>
              <a:ext uri="{FF2B5EF4-FFF2-40B4-BE49-F238E27FC236}">
                <a16:creationId xmlns:a16="http://schemas.microsoft.com/office/drawing/2014/main" id="{777D25F7-0260-4CE5-8395-0CDB0ED1D2CC}"/>
              </a:ext>
            </a:extLst>
          </p:cNvPr>
          <p:cNvCxnSpPr/>
          <p:nvPr/>
        </p:nvCxnSpPr>
        <p:spPr>
          <a:xfrm>
            <a:off x="5990833" y="4727852"/>
            <a:ext cx="0" cy="79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Elipse 29">
            <a:extLst>
              <a:ext uri="{FF2B5EF4-FFF2-40B4-BE49-F238E27FC236}">
                <a16:creationId xmlns:a16="http://schemas.microsoft.com/office/drawing/2014/main" id="{41004985-3955-406E-8D39-518218AAA84D}"/>
              </a:ext>
            </a:extLst>
          </p:cNvPr>
          <p:cNvSpPr/>
          <p:nvPr/>
        </p:nvSpPr>
        <p:spPr>
          <a:xfrm>
            <a:off x="10807908" y="4444467"/>
            <a:ext cx="164892" cy="1739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Elipse 30">
            <a:extLst>
              <a:ext uri="{FF2B5EF4-FFF2-40B4-BE49-F238E27FC236}">
                <a16:creationId xmlns:a16="http://schemas.microsoft.com/office/drawing/2014/main" id="{3C3622D0-8AEC-4844-BF52-9432B20DF8B0}"/>
              </a:ext>
            </a:extLst>
          </p:cNvPr>
          <p:cNvSpPr/>
          <p:nvPr/>
        </p:nvSpPr>
        <p:spPr>
          <a:xfrm>
            <a:off x="9406283" y="5193343"/>
            <a:ext cx="164892" cy="1739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Elipse 31">
            <a:extLst>
              <a:ext uri="{FF2B5EF4-FFF2-40B4-BE49-F238E27FC236}">
                <a16:creationId xmlns:a16="http://schemas.microsoft.com/office/drawing/2014/main" id="{B4A1746C-2424-4FE8-92F9-2C7918047969}"/>
              </a:ext>
            </a:extLst>
          </p:cNvPr>
          <p:cNvSpPr/>
          <p:nvPr/>
        </p:nvSpPr>
        <p:spPr>
          <a:xfrm>
            <a:off x="10244934" y="5064908"/>
            <a:ext cx="164892" cy="1739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3" name="Elipse 32">
            <a:extLst>
              <a:ext uri="{FF2B5EF4-FFF2-40B4-BE49-F238E27FC236}">
                <a16:creationId xmlns:a16="http://schemas.microsoft.com/office/drawing/2014/main" id="{BEAAD324-E168-4621-BA31-96989EE4933A}"/>
              </a:ext>
            </a:extLst>
          </p:cNvPr>
          <p:cNvSpPr/>
          <p:nvPr/>
        </p:nvSpPr>
        <p:spPr>
          <a:xfrm>
            <a:off x="10949447" y="5679990"/>
            <a:ext cx="164892" cy="17393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36" name="Conector de Seta Reta 35">
            <a:extLst>
              <a:ext uri="{FF2B5EF4-FFF2-40B4-BE49-F238E27FC236}">
                <a16:creationId xmlns:a16="http://schemas.microsoft.com/office/drawing/2014/main" id="{8DE989D6-2C61-4D82-A352-35C721FFDDB8}"/>
              </a:ext>
            </a:extLst>
          </p:cNvPr>
          <p:cNvCxnSpPr>
            <a:cxnSpLocks/>
          </p:cNvCxnSpPr>
          <p:nvPr/>
        </p:nvCxnSpPr>
        <p:spPr>
          <a:xfrm flipH="1" flipV="1">
            <a:off x="10298243" y="4197246"/>
            <a:ext cx="14147" cy="867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DCC57704-6D89-4F42-B149-F768E2B8F202}"/>
              </a:ext>
            </a:extLst>
          </p:cNvPr>
          <p:cNvCxnSpPr>
            <a:stCxn id="32" idx="6"/>
            <a:endCxn id="34" idx="6"/>
          </p:cNvCxnSpPr>
          <p:nvPr/>
        </p:nvCxnSpPr>
        <p:spPr>
          <a:xfrm>
            <a:off x="10409826" y="5151874"/>
            <a:ext cx="1042659" cy="12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EE055934-D878-4E7C-B27B-74FC53FCBB5B}"/>
              </a:ext>
            </a:extLst>
          </p:cNvPr>
          <p:cNvSpPr txBox="1"/>
          <p:nvPr/>
        </p:nvSpPr>
        <p:spPr>
          <a:xfrm>
            <a:off x="9993795" y="3800552"/>
            <a:ext cx="667170" cy="369332"/>
          </a:xfrm>
          <a:prstGeom prst="rect">
            <a:avLst/>
          </a:prstGeom>
          <a:noFill/>
        </p:spPr>
        <p:txBody>
          <a:bodyPr wrap="none" rtlCol="0">
            <a:spAutoFit/>
          </a:bodyPr>
          <a:lstStyle/>
          <a:p>
            <a:r>
              <a:rPr lang="es-AR" dirty="0"/>
              <a:t>5km²</a:t>
            </a:r>
          </a:p>
        </p:txBody>
      </p:sp>
      <p:sp>
        <p:nvSpPr>
          <p:cNvPr id="44" name="CaixaDeTexto 43">
            <a:extLst>
              <a:ext uri="{FF2B5EF4-FFF2-40B4-BE49-F238E27FC236}">
                <a16:creationId xmlns:a16="http://schemas.microsoft.com/office/drawing/2014/main" id="{0E02F66C-46B9-48F0-9A59-BD7212A1E6CE}"/>
              </a:ext>
            </a:extLst>
          </p:cNvPr>
          <p:cNvSpPr txBox="1"/>
          <p:nvPr/>
        </p:nvSpPr>
        <p:spPr>
          <a:xfrm>
            <a:off x="11505793" y="5008677"/>
            <a:ext cx="667170" cy="369332"/>
          </a:xfrm>
          <a:prstGeom prst="rect">
            <a:avLst/>
          </a:prstGeom>
          <a:noFill/>
        </p:spPr>
        <p:txBody>
          <a:bodyPr wrap="none" rtlCol="0">
            <a:spAutoFit/>
          </a:bodyPr>
          <a:lstStyle/>
          <a:p>
            <a:r>
              <a:rPr lang="es-AR" dirty="0"/>
              <a:t>5km²</a:t>
            </a:r>
          </a:p>
        </p:txBody>
      </p:sp>
      <p:sp>
        <p:nvSpPr>
          <p:cNvPr id="34" name="Elipse 33">
            <a:extLst>
              <a:ext uri="{FF2B5EF4-FFF2-40B4-BE49-F238E27FC236}">
                <a16:creationId xmlns:a16="http://schemas.microsoft.com/office/drawing/2014/main" id="{6C573FD6-ED39-4F19-ADCE-0BA965E51331}"/>
              </a:ext>
            </a:extLst>
          </p:cNvPr>
          <p:cNvSpPr/>
          <p:nvPr/>
        </p:nvSpPr>
        <p:spPr>
          <a:xfrm>
            <a:off x="9202276" y="4197246"/>
            <a:ext cx="2250209" cy="19337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5" name="CaixaDeTexto 44">
            <a:extLst>
              <a:ext uri="{FF2B5EF4-FFF2-40B4-BE49-F238E27FC236}">
                <a16:creationId xmlns:a16="http://schemas.microsoft.com/office/drawing/2014/main" id="{69D05F0F-3720-46DB-BFBB-403FED5F6FE2}"/>
              </a:ext>
            </a:extLst>
          </p:cNvPr>
          <p:cNvSpPr txBox="1"/>
          <p:nvPr/>
        </p:nvSpPr>
        <p:spPr>
          <a:xfrm>
            <a:off x="9502876" y="6128359"/>
            <a:ext cx="1709442" cy="369332"/>
          </a:xfrm>
          <a:prstGeom prst="rect">
            <a:avLst/>
          </a:prstGeom>
          <a:noFill/>
        </p:spPr>
        <p:txBody>
          <a:bodyPr wrap="none" rtlCol="0">
            <a:spAutoFit/>
          </a:bodyPr>
          <a:lstStyle/>
          <a:p>
            <a:r>
              <a:rPr lang="es-AR" dirty="0"/>
              <a:t>Píxel en el mapa</a:t>
            </a:r>
          </a:p>
        </p:txBody>
      </p:sp>
      <p:pic>
        <p:nvPicPr>
          <p:cNvPr id="9218" name="Picture 2" descr="Resultado de imagem para gmail">
            <a:extLst>
              <a:ext uri="{FF2B5EF4-FFF2-40B4-BE49-F238E27FC236}">
                <a16:creationId xmlns:a16="http://schemas.microsoft.com/office/drawing/2014/main" id="{8DCD7D1B-E9D1-4A61-8027-A529BBB340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321" t="17062" r="23596" b="15302"/>
          <a:stretch/>
        </p:blipFill>
        <p:spPr bwMode="auto">
          <a:xfrm>
            <a:off x="5501620" y="2501824"/>
            <a:ext cx="841027" cy="601619"/>
          </a:xfrm>
          <a:prstGeom prst="rect">
            <a:avLst/>
          </a:prstGeom>
          <a:noFill/>
          <a:extLst>
            <a:ext uri="{909E8E84-426E-40DD-AFC4-6F175D3DCCD1}">
              <a14:hiddenFill xmlns:a14="http://schemas.microsoft.com/office/drawing/2010/main">
                <a:solidFill>
                  <a:srgbClr val="FFFFFF"/>
                </a:solidFill>
              </a14:hiddenFill>
            </a:ext>
          </a:extLst>
        </p:spPr>
      </p:pic>
      <p:pic>
        <p:nvPicPr>
          <p:cNvPr id="47" name="Imagem 46" descr="Uma imagem contendo mapa, texto&#10;&#10;Descrição gerada com muito alta confiança">
            <a:extLst>
              <a:ext uri="{FF2B5EF4-FFF2-40B4-BE49-F238E27FC236}">
                <a16:creationId xmlns:a16="http://schemas.microsoft.com/office/drawing/2014/main" id="{D5CAB828-D9C4-461B-8578-0EE1443A48EB}"/>
              </a:ext>
            </a:extLst>
          </p:cNvPr>
          <p:cNvPicPr>
            <a:picLocks noChangeAspect="1"/>
          </p:cNvPicPr>
          <p:nvPr/>
        </p:nvPicPr>
        <p:blipFill rotWithShape="1">
          <a:blip r:embed="rId8">
            <a:extLst>
              <a:ext uri="{28A0092B-C50C-407E-A947-70E740481C1C}">
                <a14:useLocalDpi xmlns:a14="http://schemas.microsoft.com/office/drawing/2010/main" val="0"/>
              </a:ext>
            </a:extLst>
          </a:blip>
          <a:srcRect l="14476" t="12931" r="12022" b="24014"/>
          <a:stretch/>
        </p:blipFill>
        <p:spPr>
          <a:xfrm>
            <a:off x="685827" y="3760855"/>
            <a:ext cx="2316906" cy="2782037"/>
          </a:xfrm>
          <a:prstGeom prst="rect">
            <a:avLst/>
          </a:prstGeom>
          <a:ln>
            <a:solidFill>
              <a:schemeClr val="tx1"/>
            </a:solidFill>
          </a:ln>
        </p:spPr>
      </p:pic>
      <p:sp>
        <p:nvSpPr>
          <p:cNvPr id="46" name="CaixaDeTexto 45">
            <a:extLst>
              <a:ext uri="{FF2B5EF4-FFF2-40B4-BE49-F238E27FC236}">
                <a16:creationId xmlns:a16="http://schemas.microsoft.com/office/drawing/2014/main" id="{E66FD764-C81C-4E40-9B9C-29C584950DC8}"/>
              </a:ext>
            </a:extLst>
          </p:cNvPr>
          <p:cNvSpPr txBox="1"/>
          <p:nvPr/>
        </p:nvSpPr>
        <p:spPr>
          <a:xfrm>
            <a:off x="612091" y="6189914"/>
            <a:ext cx="2264146" cy="307777"/>
          </a:xfrm>
          <a:prstGeom prst="rect">
            <a:avLst/>
          </a:prstGeom>
          <a:noFill/>
        </p:spPr>
        <p:txBody>
          <a:bodyPr wrap="none" rtlCol="0">
            <a:spAutoFit/>
          </a:bodyPr>
          <a:lstStyle/>
          <a:p>
            <a:r>
              <a:rPr lang="es-AR" sz="1400" dirty="0"/>
              <a:t>Argentina (Misiones) y Brasil</a:t>
            </a:r>
          </a:p>
        </p:txBody>
      </p:sp>
    </p:spTree>
    <p:extLst>
      <p:ext uri="{BB962C8B-B14F-4D97-AF65-F5344CB8AC3E}">
        <p14:creationId xmlns:p14="http://schemas.microsoft.com/office/powerpoint/2010/main" val="3400754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30"/>
                                        </p:tgtEl>
                                        <p:attrNameLst>
                                          <p:attrName>ppt_x</p:attrName>
                                        </p:attrNameLst>
                                      </p:cBhvr>
                                      <p:tavLst>
                                        <p:tav tm="0">
                                          <p:val>
                                            <p:strVal val="ppt_x"/>
                                          </p:val>
                                        </p:tav>
                                        <p:tav tm="100000">
                                          <p:val>
                                            <p:strVal val="ppt_x"/>
                                          </p:val>
                                        </p:tav>
                                      </p:tavLst>
                                    </p:anim>
                                    <p:anim calcmode="lin" valueType="num">
                                      <p:cBhvr additive="base">
                                        <p:cTn id="17" dur="500"/>
                                        <p:tgtEl>
                                          <p:spTgt spid="30"/>
                                        </p:tgtEl>
                                        <p:attrNameLst>
                                          <p:attrName>ppt_y</p:attrName>
                                        </p:attrNameLst>
                                      </p:cBhvr>
                                      <p:tavLst>
                                        <p:tav tm="0">
                                          <p:val>
                                            <p:strVal val="ppt_y"/>
                                          </p:val>
                                        </p:tav>
                                        <p:tav tm="100000">
                                          <p:val>
                                            <p:strVal val="1+ppt_h/2"/>
                                          </p:val>
                                        </p:tav>
                                      </p:tavLst>
                                    </p:anim>
                                    <p:set>
                                      <p:cBhvr>
                                        <p:cTn id="18" dur="1" fill="hold">
                                          <p:stCondLst>
                                            <p:cond delay="499"/>
                                          </p:stCondLst>
                                        </p:cTn>
                                        <p:tgtEl>
                                          <p:spTgt spid="30"/>
                                        </p:tgtEl>
                                        <p:attrNameLst>
                                          <p:attrName>style.visibility</p:attrName>
                                        </p:attrNameLst>
                                      </p:cBhvr>
                                      <p:to>
                                        <p:strVal val="hidden"/>
                                      </p:to>
                                    </p:set>
                                  </p:childTnLst>
                                </p:cTn>
                              </p:par>
                              <p:par>
                                <p:cTn id="19" presetID="2" presetClass="exit" presetSubtype="4" fill="hold" grpId="0" nodeType="withEffect">
                                  <p:stCondLst>
                                    <p:cond delay="0"/>
                                  </p:stCondLst>
                                  <p:childTnLst>
                                    <p:anim calcmode="lin" valueType="num">
                                      <p:cBhvr additive="base">
                                        <p:cTn id="20" dur="500"/>
                                        <p:tgtEl>
                                          <p:spTgt spid="31"/>
                                        </p:tgtEl>
                                        <p:attrNameLst>
                                          <p:attrName>ppt_x</p:attrName>
                                        </p:attrNameLst>
                                      </p:cBhvr>
                                      <p:tavLst>
                                        <p:tav tm="0">
                                          <p:val>
                                            <p:strVal val="ppt_x"/>
                                          </p:val>
                                        </p:tav>
                                        <p:tav tm="100000">
                                          <p:val>
                                            <p:strVal val="ppt_x"/>
                                          </p:val>
                                        </p:tav>
                                      </p:tavLst>
                                    </p:anim>
                                    <p:anim calcmode="lin" valueType="num">
                                      <p:cBhvr additive="base">
                                        <p:cTn id="21" dur="500"/>
                                        <p:tgtEl>
                                          <p:spTgt spid="31"/>
                                        </p:tgtEl>
                                        <p:attrNameLst>
                                          <p:attrName>ppt_y</p:attrName>
                                        </p:attrNameLst>
                                      </p:cBhvr>
                                      <p:tavLst>
                                        <p:tav tm="0">
                                          <p:val>
                                            <p:strVal val="ppt_y"/>
                                          </p:val>
                                        </p:tav>
                                        <p:tav tm="100000">
                                          <p:val>
                                            <p:strVal val="1+ppt_h/2"/>
                                          </p:val>
                                        </p:tav>
                                      </p:tavLst>
                                    </p:anim>
                                    <p:set>
                                      <p:cBhvr>
                                        <p:cTn id="22" dur="1" fill="hold">
                                          <p:stCondLst>
                                            <p:cond delay="499"/>
                                          </p:stCondLst>
                                        </p:cTn>
                                        <p:tgtEl>
                                          <p:spTgt spid="31"/>
                                        </p:tgtEl>
                                        <p:attrNameLst>
                                          <p:attrName>style.visibility</p:attrName>
                                        </p:attrNameLst>
                                      </p:cBhvr>
                                      <p:to>
                                        <p:strVal val="hidden"/>
                                      </p:to>
                                    </p:set>
                                  </p:childTnLst>
                                </p:cTn>
                              </p:par>
                              <p:par>
                                <p:cTn id="23" presetID="2" presetClass="exit" presetSubtype="4" fill="hold" grpId="0" nodeType="withEffect">
                                  <p:stCondLst>
                                    <p:cond delay="0"/>
                                  </p:stCondLst>
                                  <p:childTnLst>
                                    <p:anim calcmode="lin" valueType="num">
                                      <p:cBhvr additive="base">
                                        <p:cTn id="24" dur="500"/>
                                        <p:tgtEl>
                                          <p:spTgt spid="33"/>
                                        </p:tgtEl>
                                        <p:attrNameLst>
                                          <p:attrName>ppt_x</p:attrName>
                                        </p:attrNameLst>
                                      </p:cBhvr>
                                      <p:tavLst>
                                        <p:tav tm="0">
                                          <p:val>
                                            <p:strVal val="ppt_x"/>
                                          </p:val>
                                        </p:tav>
                                        <p:tav tm="100000">
                                          <p:val>
                                            <p:strVal val="ppt_x"/>
                                          </p:val>
                                        </p:tav>
                                      </p:tavLst>
                                    </p:anim>
                                    <p:anim calcmode="lin" valueType="num">
                                      <p:cBhvr additive="base">
                                        <p:cTn id="25" dur="500"/>
                                        <p:tgtEl>
                                          <p:spTgt spid="33"/>
                                        </p:tgtEl>
                                        <p:attrNameLst>
                                          <p:attrName>ppt_y</p:attrName>
                                        </p:attrNameLst>
                                      </p:cBhvr>
                                      <p:tavLst>
                                        <p:tav tm="0">
                                          <p:val>
                                            <p:strVal val="ppt_y"/>
                                          </p:val>
                                        </p:tav>
                                        <p:tav tm="100000">
                                          <p:val>
                                            <p:strVal val="1+ppt_h/2"/>
                                          </p:val>
                                        </p:tav>
                                      </p:tavLst>
                                    </p:anim>
                                    <p:set>
                                      <p:cBhvr>
                                        <p:cTn id="26" dur="1" fill="hold">
                                          <p:stCondLst>
                                            <p:cond delay="499"/>
                                          </p:stCondLst>
                                        </p:cTn>
                                        <p:tgtEl>
                                          <p:spTgt spid="3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90A58C3C-84BC-4F50-B8F4-19E4A1CD1EF9}"/>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pic>
        <p:nvPicPr>
          <p:cNvPr id="7170" name="Picture 2" descr="Resultado de imagem para worldclim">
            <a:extLst>
              <a:ext uri="{FF2B5EF4-FFF2-40B4-BE49-F238E27FC236}">
                <a16:creationId xmlns:a16="http://schemas.microsoft.com/office/drawing/2014/main" id="{D652E457-625C-4CEB-B8C4-95CF4F88C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39" y="2275398"/>
            <a:ext cx="4419785" cy="9183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172" name="Picture 4" descr="http://www.isric.org/sites/default/files/styles/gallery_big_image_900x700/public/SoilGrids_preview.png?itok=bwWwfUkC">
            <a:extLst>
              <a:ext uri="{FF2B5EF4-FFF2-40B4-BE49-F238E27FC236}">
                <a16:creationId xmlns:a16="http://schemas.microsoft.com/office/drawing/2014/main" id="{7E9BC3A5-9D3D-4471-B52D-62B565B45F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28" t="33752" r="17946" b="36230"/>
          <a:stretch/>
        </p:blipFill>
        <p:spPr bwMode="auto">
          <a:xfrm>
            <a:off x="598739" y="4168057"/>
            <a:ext cx="4435979" cy="14882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FC19933B-541C-4F01-9754-CCAF6BB3EEC4}"/>
              </a:ext>
            </a:extLst>
          </p:cNvPr>
          <p:cNvSpPr txBox="1"/>
          <p:nvPr/>
        </p:nvSpPr>
        <p:spPr>
          <a:xfrm>
            <a:off x="6935421" y="1639866"/>
            <a:ext cx="4020075" cy="3293209"/>
          </a:xfrm>
          <a:prstGeom prst="rect">
            <a:avLst/>
          </a:prstGeom>
          <a:noFill/>
          <a:ln>
            <a:solidFill>
              <a:schemeClr val="tx1"/>
            </a:solidFill>
          </a:ln>
        </p:spPr>
        <p:txBody>
          <a:bodyPr wrap="none" rtlCol="0">
            <a:spAutoFit/>
          </a:bodyPr>
          <a:lstStyle/>
          <a:p>
            <a:r>
              <a:rPr lang="es-ES" sz="1600" b="1" dirty="0" err="1"/>
              <a:t>TºC</a:t>
            </a:r>
            <a:endParaRPr lang="es-ES" sz="1600" b="1" dirty="0"/>
          </a:p>
          <a:p>
            <a:r>
              <a:rPr lang="es-ES" sz="1600" dirty="0"/>
              <a:t>Temperatura media del trimestre más mojada</a:t>
            </a:r>
          </a:p>
          <a:p>
            <a:r>
              <a:rPr lang="es-ES" sz="1600" dirty="0"/>
              <a:t>Temperatura media del trimestre más seco</a:t>
            </a:r>
          </a:p>
          <a:p>
            <a:r>
              <a:rPr lang="es-ES" sz="1600" dirty="0"/>
              <a:t>Temperatura media del trimestre más cálida</a:t>
            </a:r>
          </a:p>
          <a:p>
            <a:r>
              <a:rPr lang="es-ES" sz="1600" dirty="0"/>
              <a:t>Temperatura media del trimestre más frío</a:t>
            </a:r>
          </a:p>
          <a:p>
            <a:endParaRPr lang="es-ES" sz="1600" dirty="0"/>
          </a:p>
          <a:p>
            <a:r>
              <a:rPr lang="es-ES" sz="1600" b="1" dirty="0"/>
              <a:t>Precipitación</a:t>
            </a:r>
          </a:p>
          <a:p>
            <a:r>
              <a:rPr lang="es-ES" sz="1600" dirty="0"/>
              <a:t>Precipitación media del trimestre más mojado</a:t>
            </a:r>
          </a:p>
          <a:p>
            <a:r>
              <a:rPr lang="es-ES" sz="1600" dirty="0"/>
              <a:t>Precipitación media del trimestre más seco</a:t>
            </a:r>
          </a:p>
          <a:p>
            <a:r>
              <a:rPr lang="es-ES" sz="1600" dirty="0"/>
              <a:t>Precipitación media del trimestre más cálido</a:t>
            </a:r>
          </a:p>
          <a:p>
            <a:r>
              <a:rPr lang="es-ES" sz="1600" dirty="0"/>
              <a:t>Precipitación media del trimestre más frío</a:t>
            </a:r>
          </a:p>
          <a:p>
            <a:endParaRPr lang="es-ES" sz="1600" dirty="0"/>
          </a:p>
          <a:p>
            <a:r>
              <a:rPr lang="es-ES" sz="1600" b="1" dirty="0"/>
              <a:t>Media de radiación solar anual</a:t>
            </a:r>
            <a:endParaRPr lang="es-AR" sz="1600" b="1" dirty="0"/>
          </a:p>
        </p:txBody>
      </p:sp>
      <p:sp>
        <p:nvSpPr>
          <p:cNvPr id="7" name="Retângulo 6">
            <a:extLst>
              <a:ext uri="{FF2B5EF4-FFF2-40B4-BE49-F238E27FC236}">
                <a16:creationId xmlns:a16="http://schemas.microsoft.com/office/drawing/2014/main" id="{29FCB40B-E207-4D4E-9EE8-60A134B78A4C}"/>
              </a:ext>
            </a:extLst>
          </p:cNvPr>
          <p:cNvSpPr/>
          <p:nvPr/>
        </p:nvSpPr>
        <p:spPr>
          <a:xfrm>
            <a:off x="598739" y="1409034"/>
            <a:ext cx="3068019" cy="461665"/>
          </a:xfrm>
          <a:prstGeom prst="rect">
            <a:avLst/>
          </a:prstGeom>
        </p:spPr>
        <p:txBody>
          <a:bodyPr wrap="none">
            <a:spAutoFit/>
          </a:bodyPr>
          <a:lstStyle/>
          <a:p>
            <a:r>
              <a:rPr lang="pt-BR" sz="2400" b="1" dirty="0" err="1"/>
              <a:t>Variables</a:t>
            </a:r>
            <a:r>
              <a:rPr lang="pt-BR" sz="2400" b="1" dirty="0"/>
              <a:t> </a:t>
            </a:r>
            <a:r>
              <a:rPr lang="pt-BR" sz="2400" b="1" dirty="0" err="1"/>
              <a:t>ambientales</a:t>
            </a:r>
            <a:r>
              <a:rPr lang="pt-BR" sz="2400" b="1" dirty="0"/>
              <a:t> </a:t>
            </a:r>
            <a:endParaRPr lang="es-AR" sz="2400" b="1" dirty="0"/>
          </a:p>
        </p:txBody>
      </p:sp>
      <p:cxnSp>
        <p:nvCxnSpPr>
          <p:cNvPr id="9" name="Conector de Seta Reta 8">
            <a:extLst>
              <a:ext uri="{FF2B5EF4-FFF2-40B4-BE49-F238E27FC236}">
                <a16:creationId xmlns:a16="http://schemas.microsoft.com/office/drawing/2014/main" id="{01136C57-9797-4811-9229-A5132846197C}"/>
              </a:ext>
            </a:extLst>
          </p:cNvPr>
          <p:cNvCxnSpPr>
            <a:stCxn id="7170" idx="3"/>
          </p:cNvCxnSpPr>
          <p:nvPr/>
        </p:nvCxnSpPr>
        <p:spPr>
          <a:xfrm flipV="1">
            <a:off x="5018524" y="2734596"/>
            <a:ext cx="151718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1604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770E8010-6B94-4E51-B463-67D7FCE1625A}"/>
              </a:ext>
            </a:extLst>
          </p:cNvPr>
          <p:cNvPicPr>
            <a:picLocks noChangeAspect="1"/>
          </p:cNvPicPr>
          <p:nvPr/>
        </p:nvPicPr>
        <p:blipFill>
          <a:blip r:embed="rId3"/>
          <a:stretch>
            <a:fillRect/>
          </a:stretch>
        </p:blipFill>
        <p:spPr>
          <a:xfrm>
            <a:off x="9671527" y="4515104"/>
            <a:ext cx="2258598" cy="2053336"/>
          </a:xfrm>
          <a:prstGeom prst="rect">
            <a:avLst/>
          </a:prstGeom>
        </p:spPr>
      </p:pic>
      <p:sp>
        <p:nvSpPr>
          <p:cNvPr id="2" name="Título 1">
            <a:extLst>
              <a:ext uri="{FF2B5EF4-FFF2-40B4-BE49-F238E27FC236}">
                <a16:creationId xmlns:a16="http://schemas.microsoft.com/office/drawing/2014/main" id="{EDEC2537-8C83-4208-8083-3C7DEBD04321}"/>
              </a:ext>
            </a:extLst>
          </p:cNvPr>
          <p:cNvSpPr>
            <a:spLocks noGrp="1"/>
          </p:cNvSpPr>
          <p:nvPr>
            <p:ph type="title"/>
          </p:nvPr>
        </p:nvSpPr>
        <p:spPr/>
        <p:txBody>
          <a:bodyPr/>
          <a:lstStyle/>
          <a:p>
            <a:r>
              <a:rPr lang="pt-BR" b="1" dirty="0" err="1"/>
              <a:t>Introducción</a:t>
            </a:r>
            <a:endParaRPr lang="pt-BR" b="1" dirty="0"/>
          </a:p>
        </p:txBody>
      </p:sp>
      <p:pic>
        <p:nvPicPr>
          <p:cNvPr id="6" name="Picture 4" descr="Resultado de imagem para lonomia obliqua">
            <a:extLst>
              <a:ext uri="{FF2B5EF4-FFF2-40B4-BE49-F238E27FC236}">
                <a16:creationId xmlns:a16="http://schemas.microsoft.com/office/drawing/2014/main" id="{9CC0BF32-DB1C-4D2F-AA30-B89D104C285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655" b="95575" l="1650" r="92739">
                        <a14:foregroundMark x1="4290" y1="20354" x2="4290" y2="20354"/>
                        <a14:foregroundMark x1="11881" y1="8407" x2="11881" y2="8407"/>
                        <a14:foregroundMark x1="5281" y1="8407" x2="5281" y2="8407"/>
                        <a14:foregroundMark x1="5281" y1="3097" x2="5281" y2="3097"/>
                        <a14:foregroundMark x1="93069" y1="25221" x2="93069" y2="25221"/>
                        <a14:foregroundMark x1="93069" y1="12389" x2="93069" y2="12389"/>
                        <a14:foregroundMark x1="71287" y1="93363" x2="71287" y2="93363"/>
                        <a14:foregroundMark x1="27063" y1="91150" x2="27063" y2="91150"/>
                        <a14:foregroundMark x1="28053" y1="95575" x2="28053" y2="95575"/>
                        <a14:foregroundMark x1="93069" y1="68584" x2="93069" y2="68584"/>
                        <a14:foregroundMark x1="73597" y1="95575" x2="73597" y2="95575"/>
                      </a14:backgroundRemoval>
                    </a14:imgEffect>
                  </a14:imgLayer>
                </a14:imgProps>
              </a:ext>
              <a:ext uri="{28A0092B-C50C-407E-A947-70E740481C1C}">
                <a14:useLocalDpi xmlns:a14="http://schemas.microsoft.com/office/drawing/2010/main" val="0"/>
              </a:ext>
            </a:extLst>
          </a:blip>
          <a:srcRect/>
          <a:stretch>
            <a:fillRect/>
          </a:stretch>
        </p:blipFill>
        <p:spPr bwMode="auto">
          <a:xfrm>
            <a:off x="867316" y="4417449"/>
            <a:ext cx="1949814" cy="14543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Resultado de imagem para lonomia achelous">
            <a:extLst>
              <a:ext uri="{FF2B5EF4-FFF2-40B4-BE49-F238E27FC236}">
                <a16:creationId xmlns:a16="http://schemas.microsoft.com/office/drawing/2014/main" id="{2123F994-6344-4A00-ABAF-1F1D2449A518}"/>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5976" b="89899" l="9731" r="89671">
                        <a14:foregroundMark x1="22156" y1="8502" x2="22156" y2="8502"/>
                        <a14:foregroundMark x1="16617" y1="8502" x2="16617" y2="8502"/>
                        <a14:foregroundMark x1="19461" y1="6397" x2="19461" y2="6397"/>
                        <a14:foregroundMark x1="26347" y1="8670" x2="26347" y2="8670"/>
                        <a14:foregroundMark x1="74701" y1="9428" x2="74701" y2="9428"/>
                        <a14:foregroundMark x1="82036" y1="7912" x2="82036" y2="7912"/>
                        <a14:foregroundMark x1="83982" y1="8333" x2="83982" y2="8333"/>
                        <a14:foregroundMark x1="82335" y1="6734" x2="82335" y2="6734"/>
                        <a14:foregroundMark x1="80539" y1="6734" x2="79641" y2="7155"/>
                        <a14:foregroundMark x1="83982" y1="9259" x2="83982" y2="9259"/>
                        <a14:foregroundMark x1="80988" y1="5976" x2="80988" y2="5976"/>
                        <a14:foregroundMark x1="79940" y1="6397" x2="79940" y2="6397"/>
                        <a14:foregroundMark x1="80539" y1="6145" x2="80539" y2="6145"/>
                        <a14:backgroundMark x1="54192" y1="30303" x2="54192" y2="30303"/>
                        <a14:backgroundMark x1="43563" y1="28620" x2="43563" y2="28620"/>
                        <a14:backgroundMark x1="43563" y1="30303" x2="43563" y2="30303"/>
                      </a14:backgroundRemoval>
                    </a14:imgEffect>
                  </a14:imgLayer>
                </a14:imgProps>
              </a:ext>
              <a:ext uri="{28A0092B-C50C-407E-A947-70E740481C1C}">
                <a14:useLocalDpi xmlns:a14="http://schemas.microsoft.com/office/drawing/2010/main" val="0"/>
              </a:ext>
            </a:extLst>
          </a:blip>
          <a:srcRect b="61159"/>
          <a:stretch/>
        </p:blipFill>
        <p:spPr bwMode="auto">
          <a:xfrm>
            <a:off x="2762107" y="4245788"/>
            <a:ext cx="2353819" cy="1625978"/>
          </a:xfrm>
          <a:prstGeom prst="rect">
            <a:avLst/>
          </a:prstGeom>
          <a:noFill/>
          <a:extLst>
            <a:ext uri="{909E8E84-426E-40DD-AFC4-6F175D3DCCD1}">
              <a14:hiddenFill xmlns:a14="http://schemas.microsoft.com/office/drawing/2010/main">
                <a:solidFill>
                  <a:srgbClr val="FFFFFF"/>
                </a:solidFill>
              </a14:hiddenFill>
            </a:ext>
          </a:extLst>
        </p:spPr>
      </p:pic>
      <p:sp>
        <p:nvSpPr>
          <p:cNvPr id="10" name="Retângulo 9">
            <a:extLst>
              <a:ext uri="{FF2B5EF4-FFF2-40B4-BE49-F238E27FC236}">
                <a16:creationId xmlns:a16="http://schemas.microsoft.com/office/drawing/2014/main" id="{F3E60FC0-16D8-48F6-A524-2651CAEC3034}"/>
              </a:ext>
            </a:extLst>
          </p:cNvPr>
          <p:cNvSpPr/>
          <p:nvPr/>
        </p:nvSpPr>
        <p:spPr>
          <a:xfrm>
            <a:off x="4811213" y="1584672"/>
            <a:ext cx="2133599" cy="456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bg1"/>
                </a:solidFill>
              </a:rPr>
              <a:t>Lepidoptera</a:t>
            </a:r>
          </a:p>
        </p:txBody>
      </p:sp>
      <p:cxnSp>
        <p:nvCxnSpPr>
          <p:cNvPr id="12" name="Conector de Seta Reta 11">
            <a:extLst>
              <a:ext uri="{FF2B5EF4-FFF2-40B4-BE49-F238E27FC236}">
                <a16:creationId xmlns:a16="http://schemas.microsoft.com/office/drawing/2014/main" id="{F0FECEEC-8E50-40FB-A725-9F626706EA1F}"/>
              </a:ext>
            </a:extLst>
          </p:cNvPr>
          <p:cNvCxnSpPr>
            <a:stCxn id="10" idx="3"/>
          </p:cNvCxnSpPr>
          <p:nvPr/>
        </p:nvCxnSpPr>
        <p:spPr>
          <a:xfrm>
            <a:off x="6944812" y="1812754"/>
            <a:ext cx="437321" cy="0"/>
          </a:xfrm>
          <a:prstGeom prst="straightConnector1">
            <a:avLst/>
          </a:prstGeom>
          <a:ln>
            <a:solidFill>
              <a:schemeClr val="accent6"/>
            </a:solidFill>
            <a:tailEnd type="triangle"/>
          </a:ln>
        </p:spPr>
        <p:style>
          <a:lnRef idx="1">
            <a:schemeClr val="accent2"/>
          </a:lnRef>
          <a:fillRef idx="0">
            <a:schemeClr val="accent2"/>
          </a:fillRef>
          <a:effectRef idx="0">
            <a:schemeClr val="accent2"/>
          </a:effectRef>
          <a:fontRef idx="minor">
            <a:schemeClr val="tx1"/>
          </a:fontRef>
        </p:style>
      </p:cxnSp>
      <p:sp>
        <p:nvSpPr>
          <p:cNvPr id="13" name="CaixaDeTexto 12">
            <a:extLst>
              <a:ext uri="{FF2B5EF4-FFF2-40B4-BE49-F238E27FC236}">
                <a16:creationId xmlns:a16="http://schemas.microsoft.com/office/drawing/2014/main" id="{0F67EBAB-564D-4104-B95E-1DEFDFE1BF72}"/>
              </a:ext>
            </a:extLst>
          </p:cNvPr>
          <p:cNvSpPr txBox="1"/>
          <p:nvPr/>
        </p:nvSpPr>
        <p:spPr>
          <a:xfrm>
            <a:off x="7468809" y="1628088"/>
            <a:ext cx="4247958" cy="338554"/>
          </a:xfrm>
          <a:prstGeom prst="rect">
            <a:avLst/>
          </a:prstGeom>
          <a:noFill/>
        </p:spPr>
        <p:txBody>
          <a:bodyPr wrap="none" rtlCol="0">
            <a:spAutoFit/>
          </a:bodyPr>
          <a:lstStyle/>
          <a:p>
            <a:r>
              <a:rPr lang="pt-BR" sz="1600" dirty="0"/>
              <a:t>500 mil (~52 mil neotropical) (Duarte et al. 2012)</a:t>
            </a:r>
          </a:p>
        </p:txBody>
      </p:sp>
      <p:cxnSp>
        <p:nvCxnSpPr>
          <p:cNvPr id="17" name="Conector: Angulado 16">
            <a:extLst>
              <a:ext uri="{FF2B5EF4-FFF2-40B4-BE49-F238E27FC236}">
                <a16:creationId xmlns:a16="http://schemas.microsoft.com/office/drawing/2014/main" id="{20113DC8-8F48-4FEB-810B-9674B0CAEB6B}"/>
              </a:ext>
            </a:extLst>
          </p:cNvPr>
          <p:cNvCxnSpPr>
            <a:stCxn id="10" idx="2"/>
          </p:cNvCxnSpPr>
          <p:nvPr/>
        </p:nvCxnSpPr>
        <p:spPr>
          <a:xfrm rot="5400000">
            <a:off x="4632269" y="1172856"/>
            <a:ext cx="377764" cy="2113724"/>
          </a:xfrm>
          <a:prstGeom prst="bentConnector2">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Conector: Angulado 19">
            <a:extLst>
              <a:ext uri="{FF2B5EF4-FFF2-40B4-BE49-F238E27FC236}">
                <a16:creationId xmlns:a16="http://schemas.microsoft.com/office/drawing/2014/main" id="{1F75FBCD-62D1-445D-8ED7-C2207BBC1816}"/>
              </a:ext>
            </a:extLst>
          </p:cNvPr>
          <p:cNvCxnSpPr>
            <a:cxnSpLocks/>
          </p:cNvCxnSpPr>
          <p:nvPr/>
        </p:nvCxnSpPr>
        <p:spPr>
          <a:xfrm rot="16200000" flipH="1">
            <a:off x="6755930" y="1173289"/>
            <a:ext cx="377764" cy="2113724"/>
          </a:xfrm>
          <a:prstGeom prst="bentConnector2">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D3E6019D-B6FC-49F2-9A95-EA7FF6EF9E80}"/>
              </a:ext>
            </a:extLst>
          </p:cNvPr>
          <p:cNvCxnSpPr/>
          <p:nvPr/>
        </p:nvCxnSpPr>
        <p:spPr>
          <a:xfrm>
            <a:off x="3764289" y="2418600"/>
            <a:ext cx="0" cy="77573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7BF2B96B-4C0A-4964-9BED-E40399EBD44B}"/>
              </a:ext>
            </a:extLst>
          </p:cNvPr>
          <p:cNvCxnSpPr/>
          <p:nvPr/>
        </p:nvCxnSpPr>
        <p:spPr>
          <a:xfrm>
            <a:off x="7988422" y="2418600"/>
            <a:ext cx="0" cy="77573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Retângulo 23">
            <a:extLst>
              <a:ext uri="{FF2B5EF4-FFF2-40B4-BE49-F238E27FC236}">
                <a16:creationId xmlns:a16="http://schemas.microsoft.com/office/drawing/2014/main" id="{18EAC207-C09A-4977-9EB5-FC5EC56CAF86}"/>
              </a:ext>
            </a:extLst>
          </p:cNvPr>
          <p:cNvSpPr/>
          <p:nvPr/>
        </p:nvSpPr>
        <p:spPr>
          <a:xfrm>
            <a:off x="2408917" y="3194332"/>
            <a:ext cx="2710743" cy="39178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bg1"/>
                </a:solidFill>
              </a:rPr>
              <a:t>Servicios</a:t>
            </a:r>
            <a:r>
              <a:rPr lang="pt-BR" dirty="0">
                <a:solidFill>
                  <a:schemeClr val="bg1"/>
                </a:solidFill>
              </a:rPr>
              <a:t> </a:t>
            </a:r>
            <a:r>
              <a:rPr lang="pt-BR" dirty="0" err="1">
                <a:solidFill>
                  <a:schemeClr val="bg1"/>
                </a:solidFill>
              </a:rPr>
              <a:t>ambientales</a:t>
            </a:r>
            <a:endParaRPr lang="pt-BR" dirty="0">
              <a:solidFill>
                <a:schemeClr val="bg1"/>
              </a:solidFill>
            </a:endParaRPr>
          </a:p>
        </p:txBody>
      </p:sp>
      <p:sp>
        <p:nvSpPr>
          <p:cNvPr id="25" name="Retângulo 24">
            <a:extLst>
              <a:ext uri="{FF2B5EF4-FFF2-40B4-BE49-F238E27FC236}">
                <a16:creationId xmlns:a16="http://schemas.microsoft.com/office/drawing/2014/main" id="{6BDA8415-394C-4141-9BC9-2BA19F220283}"/>
              </a:ext>
            </a:extLst>
          </p:cNvPr>
          <p:cNvSpPr/>
          <p:nvPr/>
        </p:nvSpPr>
        <p:spPr>
          <a:xfrm>
            <a:off x="6633050" y="3194332"/>
            <a:ext cx="2710743" cy="39178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bg1"/>
                </a:solidFill>
              </a:rPr>
              <a:t>(y) </a:t>
            </a:r>
            <a:r>
              <a:rPr lang="pt-BR" dirty="0" err="1">
                <a:solidFill>
                  <a:schemeClr val="bg1"/>
                </a:solidFill>
              </a:rPr>
              <a:t>salud</a:t>
            </a:r>
            <a:r>
              <a:rPr lang="pt-BR" dirty="0">
                <a:solidFill>
                  <a:schemeClr val="bg1"/>
                </a:solidFill>
              </a:rPr>
              <a:t> pública</a:t>
            </a:r>
          </a:p>
        </p:txBody>
      </p:sp>
      <p:sp>
        <p:nvSpPr>
          <p:cNvPr id="26" name="CaixaDeTexto 25">
            <a:extLst>
              <a:ext uri="{FF2B5EF4-FFF2-40B4-BE49-F238E27FC236}">
                <a16:creationId xmlns:a16="http://schemas.microsoft.com/office/drawing/2014/main" id="{FF4E11A3-D443-4F2C-8E30-8BD64DCC7C58}"/>
              </a:ext>
            </a:extLst>
          </p:cNvPr>
          <p:cNvSpPr txBox="1"/>
          <p:nvPr/>
        </p:nvSpPr>
        <p:spPr>
          <a:xfrm>
            <a:off x="6487926" y="3733799"/>
            <a:ext cx="1533753" cy="307777"/>
          </a:xfrm>
          <a:prstGeom prst="rect">
            <a:avLst/>
          </a:prstGeom>
          <a:noFill/>
        </p:spPr>
        <p:txBody>
          <a:bodyPr wrap="none" rtlCol="0">
            <a:spAutoFit/>
          </a:bodyPr>
          <a:lstStyle/>
          <a:p>
            <a:r>
              <a:rPr lang="pt-BR" sz="1400" b="1" dirty="0"/>
              <a:t>¡</a:t>
            </a:r>
            <a:r>
              <a:rPr lang="pt-BR" sz="1400" b="1" dirty="0" err="1"/>
              <a:t>Pequeña</a:t>
            </a:r>
            <a:r>
              <a:rPr lang="pt-BR" sz="1400" b="1" dirty="0"/>
              <a:t> parcela!</a:t>
            </a:r>
          </a:p>
        </p:txBody>
      </p:sp>
      <p:cxnSp>
        <p:nvCxnSpPr>
          <p:cNvPr id="29" name="Conector: Angulado 28">
            <a:extLst>
              <a:ext uri="{FF2B5EF4-FFF2-40B4-BE49-F238E27FC236}">
                <a16:creationId xmlns:a16="http://schemas.microsoft.com/office/drawing/2014/main" id="{A338E346-79D3-4113-8C13-E57DF7E52817}"/>
              </a:ext>
            </a:extLst>
          </p:cNvPr>
          <p:cNvCxnSpPr>
            <a:cxnSpLocks/>
            <a:stCxn id="25" idx="2"/>
          </p:cNvCxnSpPr>
          <p:nvPr/>
        </p:nvCxnSpPr>
        <p:spPr>
          <a:xfrm rot="5400000">
            <a:off x="6778846" y="3604230"/>
            <a:ext cx="1227690" cy="1191462"/>
          </a:xfrm>
          <a:prstGeom prst="bentConnector3">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2" name="Conector: Angulado 31">
            <a:extLst>
              <a:ext uri="{FF2B5EF4-FFF2-40B4-BE49-F238E27FC236}">
                <a16:creationId xmlns:a16="http://schemas.microsoft.com/office/drawing/2014/main" id="{1D852625-9906-43FE-8681-D8182BAD0E7A}"/>
              </a:ext>
            </a:extLst>
          </p:cNvPr>
          <p:cNvCxnSpPr>
            <a:cxnSpLocks/>
          </p:cNvCxnSpPr>
          <p:nvPr/>
        </p:nvCxnSpPr>
        <p:spPr>
          <a:xfrm rot="16200000" flipH="1">
            <a:off x="7940691" y="3623159"/>
            <a:ext cx="1232579" cy="1137118"/>
          </a:xfrm>
          <a:prstGeom prst="bentConnector3">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051" name="Retângulo 2050">
            <a:extLst>
              <a:ext uri="{FF2B5EF4-FFF2-40B4-BE49-F238E27FC236}">
                <a16:creationId xmlns:a16="http://schemas.microsoft.com/office/drawing/2014/main" id="{73D05030-0731-4408-ACD2-19A2E8A0C09D}"/>
              </a:ext>
            </a:extLst>
          </p:cNvPr>
          <p:cNvSpPr/>
          <p:nvPr/>
        </p:nvSpPr>
        <p:spPr>
          <a:xfrm>
            <a:off x="5849302" y="4797482"/>
            <a:ext cx="1908313" cy="48096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Lepidoptersimo</a:t>
            </a:r>
            <a:endParaRPr lang="pt-BR" dirty="0">
              <a:solidFill>
                <a:schemeClr val="tx1"/>
              </a:solidFill>
            </a:endParaRPr>
          </a:p>
        </p:txBody>
      </p:sp>
      <p:sp>
        <p:nvSpPr>
          <p:cNvPr id="40" name="Retângulo 39">
            <a:extLst>
              <a:ext uri="{FF2B5EF4-FFF2-40B4-BE49-F238E27FC236}">
                <a16:creationId xmlns:a16="http://schemas.microsoft.com/office/drawing/2014/main" id="{4E0ACDC0-3431-4F31-9A22-4BFBE4C7E315}"/>
              </a:ext>
            </a:extLst>
          </p:cNvPr>
          <p:cNvSpPr/>
          <p:nvPr/>
        </p:nvSpPr>
        <p:spPr>
          <a:xfrm>
            <a:off x="8159137" y="4818297"/>
            <a:ext cx="1908313" cy="48096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Erucismo</a:t>
            </a:r>
            <a:endParaRPr lang="pt-BR" dirty="0">
              <a:solidFill>
                <a:schemeClr val="tx1"/>
              </a:solidFill>
            </a:endParaRPr>
          </a:p>
        </p:txBody>
      </p:sp>
      <p:cxnSp>
        <p:nvCxnSpPr>
          <p:cNvPr id="2056" name="Conector de Seta Reta 2055">
            <a:extLst>
              <a:ext uri="{FF2B5EF4-FFF2-40B4-BE49-F238E27FC236}">
                <a16:creationId xmlns:a16="http://schemas.microsoft.com/office/drawing/2014/main" id="{C8035F83-D2BB-486B-9CED-ECF296762534}"/>
              </a:ext>
            </a:extLst>
          </p:cNvPr>
          <p:cNvCxnSpPr>
            <a:stCxn id="40" idx="2"/>
          </p:cNvCxnSpPr>
          <p:nvPr/>
        </p:nvCxnSpPr>
        <p:spPr>
          <a:xfrm flipH="1">
            <a:off x="9113293" y="5299258"/>
            <a:ext cx="1" cy="48502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057" name="CaixaDeTexto 2056">
            <a:extLst>
              <a:ext uri="{FF2B5EF4-FFF2-40B4-BE49-F238E27FC236}">
                <a16:creationId xmlns:a16="http://schemas.microsoft.com/office/drawing/2014/main" id="{A5EE2E27-83E3-44F6-8B70-9C47B556E2A1}"/>
              </a:ext>
            </a:extLst>
          </p:cNvPr>
          <p:cNvSpPr txBox="1"/>
          <p:nvPr/>
        </p:nvSpPr>
        <p:spPr>
          <a:xfrm>
            <a:off x="8472733" y="5780219"/>
            <a:ext cx="1298753" cy="369332"/>
          </a:xfrm>
          <a:prstGeom prst="rect">
            <a:avLst/>
          </a:prstGeom>
          <a:noFill/>
        </p:spPr>
        <p:txBody>
          <a:bodyPr wrap="none" rtlCol="0">
            <a:spAutoFit/>
          </a:bodyPr>
          <a:lstStyle/>
          <a:p>
            <a:r>
              <a:rPr lang="pt-BR" b="1" dirty="0" err="1"/>
              <a:t>Lonomismo</a:t>
            </a:r>
            <a:endParaRPr lang="pt-BR" b="1" dirty="0"/>
          </a:p>
        </p:txBody>
      </p:sp>
      <p:sp>
        <p:nvSpPr>
          <p:cNvPr id="2058" name="CaixaDeTexto 2057">
            <a:extLst>
              <a:ext uri="{FF2B5EF4-FFF2-40B4-BE49-F238E27FC236}">
                <a16:creationId xmlns:a16="http://schemas.microsoft.com/office/drawing/2014/main" id="{D267D90F-F68B-4435-8069-393C7D213F9B}"/>
              </a:ext>
            </a:extLst>
          </p:cNvPr>
          <p:cNvSpPr txBox="1"/>
          <p:nvPr/>
        </p:nvSpPr>
        <p:spPr>
          <a:xfrm>
            <a:off x="693123" y="4049819"/>
            <a:ext cx="2298200" cy="276999"/>
          </a:xfrm>
          <a:prstGeom prst="rect">
            <a:avLst/>
          </a:prstGeom>
          <a:noFill/>
        </p:spPr>
        <p:txBody>
          <a:bodyPr wrap="square" rtlCol="0">
            <a:spAutoFit/>
          </a:bodyPr>
          <a:lstStyle/>
          <a:p>
            <a:pPr algn="ctr"/>
            <a:r>
              <a:rPr lang="pt-BR" sz="1200" i="1" dirty="0" err="1"/>
              <a:t>Lonomia</a:t>
            </a:r>
            <a:r>
              <a:rPr lang="pt-BR" sz="1200" i="1" dirty="0"/>
              <a:t> obliqua </a:t>
            </a:r>
            <a:r>
              <a:rPr lang="pt-BR" sz="1200" dirty="0"/>
              <a:t>Walker 1885</a:t>
            </a:r>
          </a:p>
        </p:txBody>
      </p:sp>
      <p:sp>
        <p:nvSpPr>
          <p:cNvPr id="46" name="CaixaDeTexto 45">
            <a:extLst>
              <a:ext uri="{FF2B5EF4-FFF2-40B4-BE49-F238E27FC236}">
                <a16:creationId xmlns:a16="http://schemas.microsoft.com/office/drawing/2014/main" id="{635C8C20-E177-4281-8167-79EDBA4A9D2A}"/>
              </a:ext>
            </a:extLst>
          </p:cNvPr>
          <p:cNvSpPr txBox="1"/>
          <p:nvPr/>
        </p:nvSpPr>
        <p:spPr>
          <a:xfrm>
            <a:off x="2834355" y="4044877"/>
            <a:ext cx="2298200" cy="276999"/>
          </a:xfrm>
          <a:prstGeom prst="rect">
            <a:avLst/>
          </a:prstGeom>
          <a:noFill/>
        </p:spPr>
        <p:txBody>
          <a:bodyPr wrap="square" rtlCol="0">
            <a:spAutoFit/>
          </a:bodyPr>
          <a:lstStyle/>
          <a:p>
            <a:pPr algn="ctr"/>
            <a:r>
              <a:rPr lang="pt-BR" sz="1200" i="1" dirty="0" err="1"/>
              <a:t>Lonomia</a:t>
            </a:r>
            <a:r>
              <a:rPr lang="pt-BR" sz="1200" i="1" dirty="0"/>
              <a:t> </a:t>
            </a:r>
            <a:r>
              <a:rPr lang="pt-BR" sz="1200" i="1" dirty="0" err="1"/>
              <a:t>achelous</a:t>
            </a:r>
            <a:r>
              <a:rPr lang="pt-BR" sz="1200" i="1" dirty="0"/>
              <a:t> </a:t>
            </a:r>
            <a:r>
              <a:rPr lang="pt-BR" sz="1200" dirty="0" err="1"/>
              <a:t>Cramer</a:t>
            </a:r>
            <a:r>
              <a:rPr lang="pt-BR" sz="1200" dirty="0"/>
              <a:t> 1997</a:t>
            </a:r>
          </a:p>
        </p:txBody>
      </p:sp>
      <p:sp>
        <p:nvSpPr>
          <p:cNvPr id="2059" name="CaixaDeTexto 2058">
            <a:extLst>
              <a:ext uri="{FF2B5EF4-FFF2-40B4-BE49-F238E27FC236}">
                <a16:creationId xmlns:a16="http://schemas.microsoft.com/office/drawing/2014/main" id="{FD697725-E6F2-44AF-8F70-C64714544038}"/>
              </a:ext>
            </a:extLst>
          </p:cNvPr>
          <p:cNvSpPr txBox="1"/>
          <p:nvPr/>
        </p:nvSpPr>
        <p:spPr>
          <a:xfrm>
            <a:off x="1781521" y="5962397"/>
            <a:ext cx="2370842" cy="338554"/>
          </a:xfrm>
          <a:prstGeom prst="rect">
            <a:avLst/>
          </a:prstGeom>
          <a:noFill/>
        </p:spPr>
        <p:txBody>
          <a:bodyPr wrap="none" rtlCol="0">
            <a:spAutoFit/>
          </a:bodyPr>
          <a:lstStyle/>
          <a:p>
            <a:r>
              <a:rPr lang="pt-BR" sz="1600" dirty="0" err="1"/>
              <a:t>Saturniidae</a:t>
            </a:r>
            <a:r>
              <a:rPr lang="pt-BR" sz="1600" dirty="0"/>
              <a:t>: </a:t>
            </a:r>
            <a:r>
              <a:rPr lang="pt-BR" sz="1600" dirty="0" err="1"/>
              <a:t>Hemileucinae</a:t>
            </a:r>
            <a:endParaRPr lang="pt-BR" sz="1600" dirty="0"/>
          </a:p>
        </p:txBody>
      </p:sp>
    </p:spTree>
    <p:extLst>
      <p:ext uri="{BB962C8B-B14F-4D97-AF65-F5344CB8AC3E}">
        <p14:creationId xmlns:p14="http://schemas.microsoft.com/office/powerpoint/2010/main" val="1356278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7B5C761-0863-48E6-ADF7-C4601B604C75}"/>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pic>
        <p:nvPicPr>
          <p:cNvPr id="5" name="Picture 2" descr="Resultado de imagem para worldclim">
            <a:extLst>
              <a:ext uri="{FF2B5EF4-FFF2-40B4-BE49-F238E27FC236}">
                <a16:creationId xmlns:a16="http://schemas.microsoft.com/office/drawing/2014/main" id="{50D4A0ED-45CC-4E15-B450-30D5A12FD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739" y="2275398"/>
            <a:ext cx="4419785" cy="9183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4" descr="http://www.isric.org/sites/default/files/styles/gallery_big_image_900x700/public/SoilGrids_preview.png?itok=bwWwfUkC">
            <a:extLst>
              <a:ext uri="{FF2B5EF4-FFF2-40B4-BE49-F238E27FC236}">
                <a16:creationId xmlns:a16="http://schemas.microsoft.com/office/drawing/2014/main" id="{33F0F5EA-3ED0-40EC-AB82-EBE188E68B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028" t="33752" r="17946" b="36230"/>
          <a:stretch/>
        </p:blipFill>
        <p:spPr bwMode="auto">
          <a:xfrm>
            <a:off x="598739" y="4168057"/>
            <a:ext cx="4435979" cy="148829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Retângulo 7">
            <a:extLst>
              <a:ext uri="{FF2B5EF4-FFF2-40B4-BE49-F238E27FC236}">
                <a16:creationId xmlns:a16="http://schemas.microsoft.com/office/drawing/2014/main" id="{F78AC221-1E54-4075-90BB-7D05BBE448CC}"/>
              </a:ext>
            </a:extLst>
          </p:cNvPr>
          <p:cNvSpPr/>
          <p:nvPr/>
        </p:nvSpPr>
        <p:spPr>
          <a:xfrm>
            <a:off x="598739" y="1409034"/>
            <a:ext cx="3068019" cy="461665"/>
          </a:xfrm>
          <a:prstGeom prst="rect">
            <a:avLst/>
          </a:prstGeom>
        </p:spPr>
        <p:txBody>
          <a:bodyPr wrap="none">
            <a:spAutoFit/>
          </a:bodyPr>
          <a:lstStyle/>
          <a:p>
            <a:r>
              <a:rPr lang="pt-BR" sz="2400" b="1" dirty="0" err="1"/>
              <a:t>Variables</a:t>
            </a:r>
            <a:r>
              <a:rPr lang="pt-BR" sz="2400" b="1" dirty="0"/>
              <a:t> </a:t>
            </a:r>
            <a:r>
              <a:rPr lang="pt-BR" sz="2400" b="1" dirty="0" err="1"/>
              <a:t>ambientales</a:t>
            </a:r>
            <a:r>
              <a:rPr lang="pt-BR" sz="2400" b="1" dirty="0"/>
              <a:t> </a:t>
            </a:r>
            <a:endParaRPr lang="es-AR" sz="2400" b="1" dirty="0"/>
          </a:p>
        </p:txBody>
      </p:sp>
      <p:cxnSp>
        <p:nvCxnSpPr>
          <p:cNvPr id="9" name="Conector de Seta Reta 8">
            <a:extLst>
              <a:ext uri="{FF2B5EF4-FFF2-40B4-BE49-F238E27FC236}">
                <a16:creationId xmlns:a16="http://schemas.microsoft.com/office/drawing/2014/main" id="{838B8A79-DF48-4978-8148-5026EBFB4B13}"/>
              </a:ext>
            </a:extLst>
          </p:cNvPr>
          <p:cNvCxnSpPr>
            <a:cxnSpLocks/>
          </p:cNvCxnSpPr>
          <p:nvPr/>
        </p:nvCxnSpPr>
        <p:spPr>
          <a:xfrm flipV="1">
            <a:off x="5018524" y="4912203"/>
            <a:ext cx="151718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19F19A02-B4AF-4006-A912-A6F318EBD9A6}"/>
              </a:ext>
            </a:extLst>
          </p:cNvPr>
          <p:cNvSpPr/>
          <p:nvPr/>
        </p:nvSpPr>
        <p:spPr>
          <a:xfrm>
            <a:off x="6587470" y="3758041"/>
            <a:ext cx="5371381" cy="2308324"/>
          </a:xfrm>
          <a:prstGeom prst="rect">
            <a:avLst/>
          </a:prstGeom>
          <a:ln>
            <a:solidFill>
              <a:schemeClr val="tx1"/>
            </a:solidFill>
          </a:ln>
        </p:spPr>
        <p:txBody>
          <a:bodyPr wrap="square">
            <a:spAutoFit/>
          </a:bodyPr>
          <a:lstStyle/>
          <a:p>
            <a:r>
              <a:rPr lang="es-AR" sz="1600" dirty="0"/>
              <a:t>El contenido de carbono orgánico del suelo en % (g kg-1)</a:t>
            </a:r>
          </a:p>
          <a:p>
            <a:r>
              <a:rPr lang="es-AR" sz="1600" dirty="0"/>
              <a:t>El pH del suelo en H2O y solución de KCl</a:t>
            </a:r>
          </a:p>
          <a:p>
            <a:r>
              <a:rPr lang="es-AR" sz="1600" dirty="0"/>
              <a:t>Arena, limo y arcilla (peso en %)</a:t>
            </a:r>
          </a:p>
          <a:p>
            <a:r>
              <a:rPr lang="es-AR" sz="1600" dirty="0"/>
              <a:t>La densidad aparente (kg m-3) de la fracción de tierra fina (&lt;2 mm)</a:t>
            </a:r>
          </a:p>
          <a:p>
            <a:r>
              <a:rPr lang="es-AR" sz="1600" dirty="0"/>
              <a:t>Capacidad de intercambio de cationes (</a:t>
            </a:r>
            <a:r>
              <a:rPr lang="es-AR" sz="1600" dirty="0" err="1"/>
              <a:t>cmol</a:t>
            </a:r>
            <a:r>
              <a:rPr lang="es-AR" sz="1600" dirty="0"/>
              <a:t> + / kg) de la fracción de tierra fina</a:t>
            </a:r>
          </a:p>
          <a:p>
            <a:r>
              <a:rPr lang="es-AR" sz="1600" dirty="0"/>
              <a:t>Los fragmentos gruesos (% volumétrico)</a:t>
            </a:r>
          </a:p>
          <a:p>
            <a:r>
              <a:rPr lang="es-AR" sz="1600" dirty="0"/>
              <a:t>Profundidad hasta el lecho rocoso (cm) </a:t>
            </a:r>
          </a:p>
        </p:txBody>
      </p:sp>
      <p:pic>
        <p:nvPicPr>
          <p:cNvPr id="11" name="Imagem 10">
            <a:extLst>
              <a:ext uri="{FF2B5EF4-FFF2-40B4-BE49-F238E27FC236}">
                <a16:creationId xmlns:a16="http://schemas.microsoft.com/office/drawing/2014/main" id="{2073E295-3F4C-4162-BABB-80FE252DF34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729" b="93350" l="9928" r="94280">
                        <a14:foregroundMark x1="26233" y1="6277" x2="26233" y2="6277"/>
                        <a14:foregroundMark x1="25773" y1="3915" x2="25773" y2="3915"/>
                        <a14:foregroundMark x1="33136" y1="5345" x2="33136" y2="5345"/>
                        <a14:foregroundMark x1="27745" y1="9074" x2="27745" y2="9074"/>
                        <a14:foregroundMark x1="27219" y1="9074" x2="25773" y2="9509"/>
                        <a14:foregroundMark x1="23274" y1="9509" x2="23274" y2="9509"/>
                        <a14:foregroundMark x1="25247" y1="91050" x2="25247" y2="91050"/>
                        <a14:foregroundMark x1="24260" y1="93412" x2="24260" y2="93412"/>
                        <a14:foregroundMark x1="79027" y1="45867" x2="79027" y2="45867"/>
                        <a14:foregroundMark x1="74556" y1="34680" x2="74556" y2="34680"/>
                        <a14:foregroundMark x1="78501" y1="25855" x2="78501" y2="25855"/>
                        <a14:foregroundMark x1="80999" y1="24425" x2="80999" y2="26290"/>
                        <a14:foregroundMark x1="85404" y1="80360" x2="85404" y2="80360"/>
                        <a14:foregroundMark x1="80013" y1="75699" x2="80999" y2="73337"/>
                        <a14:foregroundMark x1="80473" y1="66377" x2="77515" y2="57489"/>
                        <a14:foregroundMark x1="75542" y1="50528" x2="75542" y2="50528"/>
                        <a14:foregroundMark x1="75542" y1="47234" x2="75542" y2="47234"/>
                        <a14:foregroundMark x1="78041" y1="28154" x2="78041" y2="28154"/>
                        <a14:foregroundMark x1="78041" y1="28154" x2="79487" y2="27222"/>
                        <a14:foregroundMark x1="84418" y1="32380" x2="84944" y2="36109"/>
                        <a14:foregroundMark x1="87903" y1="42573" x2="87903" y2="44935"/>
                        <a14:foregroundMark x1="86917" y1="48167" x2="86917" y2="48167"/>
                        <a14:foregroundMark x1="87903" y1="53325" x2="88363" y2="57489"/>
                        <a14:foregroundMark x1="83432" y1="57489" x2="73570" y2="56557"/>
                        <a14:foregroundMark x1="71598" y1="54692" x2="71598" y2="51896"/>
                        <a14:foregroundMark x1="71137" y1="48167" x2="71137" y2="43505"/>
                        <a14:foregroundMark x1="71137" y1="40771" x2="71137" y2="40771"/>
                        <a14:foregroundMark x1="78501" y1="29584" x2="78501" y2="29584"/>
                        <a14:foregroundMark x1="81460" y1="28651" x2="81460" y2="28651"/>
                        <a14:foregroundMark x1="83432" y1="28154" x2="83432" y2="28154"/>
                        <a14:foregroundMark x1="87903" y1="23058" x2="87903" y2="23058"/>
                        <a14:foregroundMark x1="77055" y1="22126" x2="77055" y2="22126"/>
                        <a14:foregroundMark x1="79027" y1="33313" x2="79027" y2="33313"/>
                        <a14:foregroundMark x1="79027" y1="35177" x2="79027" y2="40771"/>
                        <a14:foregroundMark x1="79027" y1="41206" x2="79027" y2="41206"/>
                        <a14:foregroundMark x1="79027" y1="42573" x2="79027" y2="42573"/>
                        <a14:foregroundMark x1="79027" y1="36544" x2="79027" y2="36544"/>
                        <a14:foregroundMark x1="78041" y1="50528" x2="78501" y2="53760"/>
                        <a14:foregroundMark x1="84418" y1="66377" x2="84418" y2="69173"/>
                        <a14:foregroundMark x1="83958" y1="73835" x2="83958" y2="73835"/>
                        <a14:foregroundMark x1="83958" y1="75699" x2="87903" y2="87321"/>
                        <a14:foregroundMark x1="75542" y1="69173" x2="75542" y2="69173"/>
                        <a14:foregroundMark x1="75082" y1="59354" x2="74556" y2="56122"/>
                        <a14:foregroundMark x1="73570" y1="48664" x2="73570" y2="41641"/>
                        <a14:foregroundMark x1="77515" y1="33748" x2="77515" y2="33748"/>
                        <a14:foregroundMark x1="77515" y1="33313" x2="77515" y2="33313"/>
                        <a14:foregroundMark x1="79487" y1="30019" x2="87377" y2="24425"/>
                        <a14:foregroundMark x1="88889" y1="24425" x2="94280" y2="26290"/>
                        <a14:foregroundMark x1="93820" y1="48167" x2="91847" y2="54692"/>
                        <a14:foregroundMark x1="89349" y1="60783" x2="89349" y2="63083"/>
                        <a14:foregroundMark x1="89349" y1="63083" x2="89349" y2="63083"/>
                        <a14:foregroundMark x1="91847" y1="24922" x2="91847" y2="24922"/>
                        <a14:foregroundMark x1="77055" y1="25357" x2="77055" y2="25357"/>
                        <a14:foregroundMark x1="81460" y1="50963" x2="81460" y2="50963"/>
                        <a14:foregroundMark x1="82972" y1="63083" x2="82972" y2="63083"/>
                        <a14:foregroundMark x1="84944" y1="69173" x2="84944" y2="69173"/>
                        <a14:foregroundMark x1="74096" y1="62150" x2="74096" y2="62150"/>
                        <a14:foregroundMark x1="83432" y1="51461" x2="83432" y2="51461"/>
                        <a14:foregroundMark x1="84418" y1="42573" x2="88363" y2="37477"/>
                        <a14:foregroundMark x1="92834" y1="32815" x2="93820" y2="31448"/>
                        <a14:foregroundMark x1="90861" y1="50963" x2="91321" y2="55625"/>
                      </a14:backgroundRemoval>
                    </a14:imgEffect>
                  </a14:imgLayer>
                </a14:imgProps>
              </a:ext>
            </a:extLst>
          </a:blip>
          <a:stretch>
            <a:fillRect/>
          </a:stretch>
        </p:blipFill>
        <p:spPr>
          <a:xfrm>
            <a:off x="10491917" y="5407933"/>
            <a:ext cx="1244843" cy="1316864"/>
          </a:xfrm>
          <a:prstGeom prst="rect">
            <a:avLst/>
          </a:prstGeom>
        </p:spPr>
      </p:pic>
    </p:spTree>
    <p:extLst>
      <p:ext uri="{BB962C8B-B14F-4D97-AF65-F5344CB8AC3E}">
        <p14:creationId xmlns:p14="http://schemas.microsoft.com/office/powerpoint/2010/main" val="1879833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highlight>
                  <a:srgbClr val="FFFF00"/>
                </a:highlight>
              </a:rPr>
              <a:t>Análisis</a:t>
            </a:r>
            <a:r>
              <a:rPr lang="es-AR" dirty="0"/>
              <a:t>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719529" y="4501115"/>
            <a:ext cx="6096000" cy="1754326"/>
          </a:xfrm>
          <a:prstGeom prst="rect">
            <a:avLst/>
          </a:prstGeom>
        </p:spPr>
        <p:txBody>
          <a:bodyPr>
            <a:spAutoFit/>
          </a:bodyPr>
          <a:lstStyle/>
          <a:p>
            <a:r>
              <a:rPr lang="es-AR" b="1" dirty="0"/>
              <a:t>Validación:</a:t>
            </a:r>
          </a:p>
          <a:p>
            <a:r>
              <a:rPr lang="es-AR" dirty="0"/>
              <a:t>N-1-jackknie (37 calibración / 1 validación)</a:t>
            </a:r>
          </a:p>
          <a:p>
            <a:endParaRPr lang="es-AR" dirty="0"/>
          </a:p>
          <a:p>
            <a:r>
              <a:rPr lang="es-AR" b="1" dirty="0" err="1"/>
              <a:t>Ensemble</a:t>
            </a:r>
            <a:r>
              <a:rPr lang="es-AR" b="1" dirty="0"/>
              <a:t>:</a:t>
            </a:r>
          </a:p>
          <a:p>
            <a:r>
              <a:rPr lang="es-AR" dirty="0"/>
              <a:t>Frecuencia - </a:t>
            </a:r>
            <a:r>
              <a:rPr lang="es-ES" dirty="0"/>
              <a:t>Presencia </a:t>
            </a:r>
            <a:r>
              <a:rPr lang="es-ES" dirty="0">
                <a:highlight>
                  <a:srgbClr val="FFFF00"/>
                </a:highlight>
              </a:rPr>
              <a:t>mínima</a:t>
            </a:r>
            <a:r>
              <a:rPr lang="es-ES" dirty="0"/>
              <a:t> de la especie (EPT)</a:t>
            </a:r>
            <a:endParaRPr lang="es-AR" dirty="0"/>
          </a:p>
          <a:p>
            <a:endParaRPr lang="es-AR" dirty="0"/>
          </a:p>
        </p:txBody>
      </p:sp>
      <p:pic>
        <p:nvPicPr>
          <p:cNvPr id="2" name="Imagem 1">
            <a:extLst>
              <a:ext uri="{FF2B5EF4-FFF2-40B4-BE49-F238E27FC236}">
                <a16:creationId xmlns:a16="http://schemas.microsoft.com/office/drawing/2014/main" id="{FB91D544-8503-4ABB-A420-7788E1C4A72F}"/>
              </a:ext>
            </a:extLst>
          </p:cNvPr>
          <p:cNvPicPr>
            <a:picLocks noChangeAspect="1"/>
          </p:cNvPicPr>
          <p:nvPr/>
        </p:nvPicPr>
        <p:blipFill>
          <a:blip r:embed="rId3"/>
          <a:stretch>
            <a:fillRect/>
          </a:stretch>
        </p:blipFill>
        <p:spPr>
          <a:xfrm>
            <a:off x="5851924" y="1967567"/>
            <a:ext cx="5848350" cy="2057400"/>
          </a:xfrm>
          <a:prstGeom prst="rect">
            <a:avLst/>
          </a:prstGeom>
        </p:spPr>
      </p:pic>
      <p:grpSp>
        <p:nvGrpSpPr>
          <p:cNvPr id="7" name="Agrupar 6">
            <a:extLst>
              <a:ext uri="{FF2B5EF4-FFF2-40B4-BE49-F238E27FC236}">
                <a16:creationId xmlns:a16="http://schemas.microsoft.com/office/drawing/2014/main" id="{BB755265-6594-4806-B3B2-EA26B6B7EB82}"/>
              </a:ext>
            </a:extLst>
          </p:cNvPr>
          <p:cNvGrpSpPr/>
          <p:nvPr/>
        </p:nvGrpSpPr>
        <p:grpSpPr>
          <a:xfrm>
            <a:off x="5532158" y="4188120"/>
            <a:ext cx="2566741" cy="1854187"/>
            <a:chOff x="5532158" y="4188120"/>
            <a:chExt cx="2566741" cy="1854187"/>
          </a:xfrm>
        </p:grpSpPr>
        <p:grpSp>
          <p:nvGrpSpPr>
            <p:cNvPr id="11" name="Group 6">
              <a:extLst>
                <a:ext uri="{FF2B5EF4-FFF2-40B4-BE49-F238E27FC236}">
                  <a16:creationId xmlns:a16="http://schemas.microsoft.com/office/drawing/2014/main" id="{25781B31-B32D-402A-A1F8-0783044C35F1}"/>
                </a:ext>
              </a:extLst>
            </p:cNvPr>
            <p:cNvGrpSpPr/>
            <p:nvPr/>
          </p:nvGrpSpPr>
          <p:grpSpPr>
            <a:xfrm>
              <a:off x="5532158" y="4188120"/>
              <a:ext cx="2566741" cy="1854187"/>
              <a:chOff x="-55184" y="2562379"/>
              <a:chExt cx="4304324" cy="3079940"/>
            </a:xfrm>
          </p:grpSpPr>
          <p:sp>
            <p:nvSpPr>
              <p:cNvPr id="12" name="Oval 7">
                <a:extLst>
                  <a:ext uri="{FF2B5EF4-FFF2-40B4-BE49-F238E27FC236}">
                    <a16:creationId xmlns:a16="http://schemas.microsoft.com/office/drawing/2014/main" id="{B63A661D-5259-4092-934F-504D3704B62B}"/>
                  </a:ext>
                </a:extLst>
              </p:cNvPr>
              <p:cNvSpPr/>
              <p:nvPr/>
            </p:nvSpPr>
            <p:spPr>
              <a:xfrm rot="11277307">
                <a:off x="977591" y="4660104"/>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cxnSp>
            <p:nvCxnSpPr>
              <p:cNvPr id="13" name="Straight Arrow Connector 8">
                <a:extLst>
                  <a:ext uri="{FF2B5EF4-FFF2-40B4-BE49-F238E27FC236}">
                    <a16:creationId xmlns:a16="http://schemas.microsoft.com/office/drawing/2014/main" id="{F45982B7-F6AD-4623-9F4F-37EE2DCC29B2}"/>
                  </a:ext>
                </a:extLst>
              </p:cNvPr>
              <p:cNvCxnSpPr/>
              <p:nvPr/>
            </p:nvCxnSpPr>
            <p:spPr>
              <a:xfrm rot="5400000" flipH="1" flipV="1">
                <a:off x="-448103" y="3997416"/>
                <a:ext cx="2370421" cy="15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9">
                <a:extLst>
                  <a:ext uri="{FF2B5EF4-FFF2-40B4-BE49-F238E27FC236}">
                    <a16:creationId xmlns:a16="http://schemas.microsoft.com/office/drawing/2014/main" id="{2392D559-4C94-41BD-A72D-9CE0F6C875D7}"/>
                  </a:ext>
                </a:extLst>
              </p:cNvPr>
              <p:cNvCxnSpPr/>
              <p:nvPr/>
            </p:nvCxnSpPr>
            <p:spPr>
              <a:xfrm flipV="1">
                <a:off x="725816" y="5182648"/>
                <a:ext cx="3413109" cy="150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Oval 10">
                <a:extLst>
                  <a:ext uri="{FF2B5EF4-FFF2-40B4-BE49-F238E27FC236}">
                    <a16:creationId xmlns:a16="http://schemas.microsoft.com/office/drawing/2014/main" id="{7403382D-BA7D-424A-A5F2-6E910A748CD3}"/>
                  </a:ext>
                </a:extLst>
              </p:cNvPr>
              <p:cNvSpPr/>
              <p:nvPr/>
            </p:nvSpPr>
            <p:spPr>
              <a:xfrm>
                <a:off x="1935800" y="3364665"/>
                <a:ext cx="177800" cy="16933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6" name="Oval 11">
                <a:extLst>
                  <a:ext uri="{FF2B5EF4-FFF2-40B4-BE49-F238E27FC236}">
                    <a16:creationId xmlns:a16="http://schemas.microsoft.com/office/drawing/2014/main" id="{4420769A-D951-4A46-8C89-C1ED7F919C9A}"/>
                  </a:ext>
                </a:extLst>
              </p:cNvPr>
              <p:cNvSpPr/>
              <p:nvPr/>
            </p:nvSpPr>
            <p:spPr>
              <a:xfrm>
                <a:off x="2075379" y="3648299"/>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7" name="Oval 12">
                <a:extLst>
                  <a:ext uri="{FF2B5EF4-FFF2-40B4-BE49-F238E27FC236}">
                    <a16:creationId xmlns:a16="http://schemas.microsoft.com/office/drawing/2014/main" id="{A7DB5A3A-935C-4672-9233-D0F18CD59D63}"/>
                  </a:ext>
                </a:extLst>
              </p:cNvPr>
              <p:cNvSpPr/>
              <p:nvPr/>
            </p:nvSpPr>
            <p:spPr>
              <a:xfrm>
                <a:off x="1846907" y="3885366"/>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8" name="Oval 13">
                <a:extLst>
                  <a:ext uri="{FF2B5EF4-FFF2-40B4-BE49-F238E27FC236}">
                    <a16:creationId xmlns:a16="http://schemas.microsoft.com/office/drawing/2014/main" id="{419D25D3-BC07-4800-BF84-F426CE2CF63F}"/>
                  </a:ext>
                </a:extLst>
              </p:cNvPr>
              <p:cNvSpPr/>
              <p:nvPr/>
            </p:nvSpPr>
            <p:spPr>
              <a:xfrm>
                <a:off x="2846325" y="4054698"/>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9" name="Oval 14">
                <a:extLst>
                  <a:ext uri="{FF2B5EF4-FFF2-40B4-BE49-F238E27FC236}">
                    <a16:creationId xmlns:a16="http://schemas.microsoft.com/office/drawing/2014/main" id="{D6AB238C-E726-4923-B648-45C390C6D9AF}"/>
                  </a:ext>
                </a:extLst>
              </p:cNvPr>
              <p:cNvSpPr/>
              <p:nvPr/>
            </p:nvSpPr>
            <p:spPr>
              <a:xfrm>
                <a:off x="2593814" y="3775653"/>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0" name="Oval 15">
                <a:extLst>
                  <a:ext uri="{FF2B5EF4-FFF2-40B4-BE49-F238E27FC236}">
                    <a16:creationId xmlns:a16="http://schemas.microsoft.com/office/drawing/2014/main" id="{254D45B4-EEB3-43A1-A4BB-769F0E918764}"/>
                  </a:ext>
                </a:extLst>
              </p:cNvPr>
              <p:cNvSpPr/>
              <p:nvPr/>
            </p:nvSpPr>
            <p:spPr>
              <a:xfrm>
                <a:off x="2519879" y="4054698"/>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1" name="Oval 16">
                <a:extLst>
                  <a:ext uri="{FF2B5EF4-FFF2-40B4-BE49-F238E27FC236}">
                    <a16:creationId xmlns:a16="http://schemas.microsoft.com/office/drawing/2014/main" id="{EA9BC188-9E33-4877-99F9-7CCFF4509F86}"/>
                  </a:ext>
                </a:extLst>
              </p:cNvPr>
              <p:cNvSpPr/>
              <p:nvPr/>
            </p:nvSpPr>
            <p:spPr>
              <a:xfrm>
                <a:off x="2160046" y="3961565"/>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2" name="Oval 17">
                <a:extLst>
                  <a:ext uri="{FF2B5EF4-FFF2-40B4-BE49-F238E27FC236}">
                    <a16:creationId xmlns:a16="http://schemas.microsoft.com/office/drawing/2014/main" id="{CDEF57C5-9A91-4155-B60B-0B0AABD64543}"/>
                  </a:ext>
                </a:extLst>
              </p:cNvPr>
              <p:cNvSpPr/>
              <p:nvPr/>
            </p:nvSpPr>
            <p:spPr>
              <a:xfrm>
                <a:off x="2301709" y="4204159"/>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4" name="Oval 18">
                <a:extLst>
                  <a:ext uri="{FF2B5EF4-FFF2-40B4-BE49-F238E27FC236}">
                    <a16:creationId xmlns:a16="http://schemas.microsoft.com/office/drawing/2014/main" id="{8CDCC4A5-13B0-4DCC-AFE3-2BC5C069B7D7}"/>
                  </a:ext>
                </a:extLst>
              </p:cNvPr>
              <p:cNvSpPr/>
              <p:nvPr/>
            </p:nvSpPr>
            <p:spPr>
              <a:xfrm>
                <a:off x="2181333" y="4406067"/>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8" name="Oval 16">
                <a:extLst>
                  <a:ext uri="{FF2B5EF4-FFF2-40B4-BE49-F238E27FC236}">
                    <a16:creationId xmlns:a16="http://schemas.microsoft.com/office/drawing/2014/main" id="{B45D5516-136E-4BD2-9416-64C688AC1A5C}"/>
                  </a:ext>
                </a:extLst>
              </p:cNvPr>
              <p:cNvSpPr/>
              <p:nvPr/>
            </p:nvSpPr>
            <p:spPr>
              <a:xfrm rot="16835465">
                <a:off x="2242513" y="4720171"/>
                <a:ext cx="177800" cy="16933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29" name="Oval 20">
                <a:extLst>
                  <a:ext uri="{FF2B5EF4-FFF2-40B4-BE49-F238E27FC236}">
                    <a16:creationId xmlns:a16="http://schemas.microsoft.com/office/drawing/2014/main" id="{56C2027E-226D-4DEB-B796-E1FD6E33732F}"/>
                  </a:ext>
                </a:extLst>
              </p:cNvPr>
              <p:cNvSpPr/>
              <p:nvPr/>
            </p:nvSpPr>
            <p:spPr>
              <a:xfrm rot="16835465">
                <a:off x="1937711" y="4581762"/>
                <a:ext cx="177800" cy="16933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0" name="Oval 21">
                <a:extLst>
                  <a:ext uri="{FF2B5EF4-FFF2-40B4-BE49-F238E27FC236}">
                    <a16:creationId xmlns:a16="http://schemas.microsoft.com/office/drawing/2014/main" id="{6A75EDEE-8EFD-4F90-995F-91C80FC28F68}"/>
                  </a:ext>
                </a:extLst>
              </p:cNvPr>
              <p:cNvSpPr/>
              <p:nvPr/>
            </p:nvSpPr>
            <p:spPr>
              <a:xfrm rot="16835465">
                <a:off x="1955155" y="4285942"/>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1" name="Oval 22">
                <a:extLst>
                  <a:ext uri="{FF2B5EF4-FFF2-40B4-BE49-F238E27FC236}">
                    <a16:creationId xmlns:a16="http://schemas.microsoft.com/office/drawing/2014/main" id="{9BA1DBC5-3B01-4B69-B0D8-5A02E1288BEE}"/>
                  </a:ext>
                </a:extLst>
              </p:cNvPr>
              <p:cNvSpPr/>
              <p:nvPr/>
            </p:nvSpPr>
            <p:spPr>
              <a:xfrm>
                <a:off x="2369444" y="3716033"/>
                <a:ext cx="177800" cy="169333"/>
              </a:xfrm>
              <a:prstGeom prst="ellipse">
                <a:avLst/>
              </a:prstGeom>
              <a:solidFill>
                <a:schemeClr val="tx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2" name="Oval 23">
                <a:extLst>
                  <a:ext uri="{FF2B5EF4-FFF2-40B4-BE49-F238E27FC236}">
                    <a16:creationId xmlns:a16="http://schemas.microsoft.com/office/drawing/2014/main" id="{22F63A37-B8CD-4807-A16A-3AB954DEC184}"/>
                  </a:ext>
                </a:extLst>
              </p:cNvPr>
              <p:cNvSpPr/>
              <p:nvPr/>
            </p:nvSpPr>
            <p:spPr>
              <a:xfrm>
                <a:off x="2846325" y="3313039"/>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3" name="Oval 24">
                <a:extLst>
                  <a:ext uri="{FF2B5EF4-FFF2-40B4-BE49-F238E27FC236}">
                    <a16:creationId xmlns:a16="http://schemas.microsoft.com/office/drawing/2014/main" id="{C350B838-55B5-4E83-8022-3A53F53B0830}"/>
                  </a:ext>
                </a:extLst>
              </p:cNvPr>
              <p:cNvSpPr/>
              <p:nvPr/>
            </p:nvSpPr>
            <p:spPr>
              <a:xfrm>
                <a:off x="2892533" y="3533997"/>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4" name="Oval 25">
                <a:extLst>
                  <a:ext uri="{FF2B5EF4-FFF2-40B4-BE49-F238E27FC236}">
                    <a16:creationId xmlns:a16="http://schemas.microsoft.com/office/drawing/2014/main" id="{312D8B87-4E57-4013-AC52-AAF508188534}"/>
                  </a:ext>
                </a:extLst>
              </p:cNvPr>
              <p:cNvSpPr/>
              <p:nvPr/>
            </p:nvSpPr>
            <p:spPr>
              <a:xfrm>
                <a:off x="3070333" y="3817632"/>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5" name="Oval 26">
                <a:extLst>
                  <a:ext uri="{FF2B5EF4-FFF2-40B4-BE49-F238E27FC236}">
                    <a16:creationId xmlns:a16="http://schemas.microsoft.com/office/drawing/2014/main" id="{5450D7D8-93F1-4CAA-9674-06564F1A2D43}"/>
                  </a:ext>
                </a:extLst>
              </p:cNvPr>
              <p:cNvSpPr/>
              <p:nvPr/>
            </p:nvSpPr>
            <p:spPr>
              <a:xfrm>
                <a:off x="2462998" y="3224610"/>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6" name="Oval 27">
                <a:extLst>
                  <a:ext uri="{FF2B5EF4-FFF2-40B4-BE49-F238E27FC236}">
                    <a16:creationId xmlns:a16="http://schemas.microsoft.com/office/drawing/2014/main" id="{E7DF3872-2121-4A08-A3D9-3D35EF06465A}"/>
                  </a:ext>
                </a:extLst>
              </p:cNvPr>
              <p:cNvSpPr/>
              <p:nvPr/>
            </p:nvSpPr>
            <p:spPr>
              <a:xfrm>
                <a:off x="2199832" y="3436631"/>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7" name="Oval 28">
                <a:extLst>
                  <a:ext uri="{FF2B5EF4-FFF2-40B4-BE49-F238E27FC236}">
                    <a16:creationId xmlns:a16="http://schemas.microsoft.com/office/drawing/2014/main" id="{7086BC2E-8D5A-4DF5-B58E-EDC58CE3FE86}"/>
                  </a:ext>
                </a:extLst>
              </p:cNvPr>
              <p:cNvSpPr/>
              <p:nvPr/>
            </p:nvSpPr>
            <p:spPr>
              <a:xfrm>
                <a:off x="3248133" y="3648299"/>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8" name="Oval 29">
                <a:extLst>
                  <a:ext uri="{FF2B5EF4-FFF2-40B4-BE49-F238E27FC236}">
                    <a16:creationId xmlns:a16="http://schemas.microsoft.com/office/drawing/2014/main" id="{6C242B20-F192-47BE-8E74-92EEED380BF5}"/>
                  </a:ext>
                </a:extLst>
              </p:cNvPr>
              <p:cNvSpPr/>
              <p:nvPr/>
            </p:nvSpPr>
            <p:spPr>
              <a:xfrm>
                <a:off x="3425933" y="3931934"/>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39" name="Oval 30">
                <a:extLst>
                  <a:ext uri="{FF2B5EF4-FFF2-40B4-BE49-F238E27FC236}">
                    <a16:creationId xmlns:a16="http://schemas.microsoft.com/office/drawing/2014/main" id="{594530C0-2BE4-4860-B555-DB1BE994E9A0}"/>
                  </a:ext>
                </a:extLst>
              </p:cNvPr>
              <p:cNvSpPr/>
              <p:nvPr/>
            </p:nvSpPr>
            <p:spPr>
              <a:xfrm>
                <a:off x="3337033" y="3139074"/>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40" name="Oval 31">
                <a:extLst>
                  <a:ext uri="{FF2B5EF4-FFF2-40B4-BE49-F238E27FC236}">
                    <a16:creationId xmlns:a16="http://schemas.microsoft.com/office/drawing/2014/main" id="{160747F5-5DCB-4CD5-BE3E-0AA49B759CA4}"/>
                  </a:ext>
                </a:extLst>
              </p:cNvPr>
              <p:cNvSpPr/>
              <p:nvPr/>
            </p:nvSpPr>
            <p:spPr>
              <a:xfrm>
                <a:off x="3514833" y="3422709"/>
                <a:ext cx="177800" cy="169333"/>
              </a:xfrm>
              <a:prstGeom prst="ellipse">
                <a:avLst/>
              </a:prstGeom>
              <a:solidFill>
                <a:schemeClr val="tx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41" name="Oval 32">
                <a:extLst>
                  <a:ext uri="{FF2B5EF4-FFF2-40B4-BE49-F238E27FC236}">
                    <a16:creationId xmlns:a16="http://schemas.microsoft.com/office/drawing/2014/main" id="{7B7A080C-4FC6-4C17-9111-D0F4BD004612}"/>
                  </a:ext>
                </a:extLst>
              </p:cNvPr>
              <p:cNvSpPr/>
              <p:nvPr/>
            </p:nvSpPr>
            <p:spPr>
              <a:xfrm>
                <a:off x="2576760" y="4485741"/>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42" name="Oval 33">
                <a:extLst>
                  <a:ext uri="{FF2B5EF4-FFF2-40B4-BE49-F238E27FC236}">
                    <a16:creationId xmlns:a16="http://schemas.microsoft.com/office/drawing/2014/main" id="{237565DE-0DB3-409B-B724-DA3599CDFE85}"/>
                  </a:ext>
                </a:extLst>
              </p:cNvPr>
              <p:cNvSpPr/>
              <p:nvPr/>
            </p:nvSpPr>
            <p:spPr>
              <a:xfrm>
                <a:off x="2839944" y="4769376"/>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43" name="Oval 34">
                <a:extLst>
                  <a:ext uri="{FF2B5EF4-FFF2-40B4-BE49-F238E27FC236}">
                    <a16:creationId xmlns:a16="http://schemas.microsoft.com/office/drawing/2014/main" id="{03FB51AC-DAD7-4355-97A1-1E2E4373108B}"/>
                  </a:ext>
                </a:extLst>
              </p:cNvPr>
              <p:cNvSpPr/>
              <p:nvPr/>
            </p:nvSpPr>
            <p:spPr>
              <a:xfrm>
                <a:off x="3145044" y="4136983"/>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44" name="Oval 35">
                <a:extLst>
                  <a:ext uri="{FF2B5EF4-FFF2-40B4-BE49-F238E27FC236}">
                    <a16:creationId xmlns:a16="http://schemas.microsoft.com/office/drawing/2014/main" id="{2E7AB148-3DF3-4540-B7E1-CC71A4731F50}"/>
                  </a:ext>
                </a:extLst>
              </p:cNvPr>
              <p:cNvSpPr/>
              <p:nvPr/>
            </p:nvSpPr>
            <p:spPr>
              <a:xfrm>
                <a:off x="3159233" y="4757191"/>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45" name="Oval 36">
                <a:extLst>
                  <a:ext uri="{FF2B5EF4-FFF2-40B4-BE49-F238E27FC236}">
                    <a16:creationId xmlns:a16="http://schemas.microsoft.com/office/drawing/2014/main" id="{A002E201-ADCD-41A5-B1A4-97DE206F7956}"/>
                  </a:ext>
                </a:extLst>
              </p:cNvPr>
              <p:cNvSpPr/>
              <p:nvPr/>
            </p:nvSpPr>
            <p:spPr>
              <a:xfrm>
                <a:off x="3337033" y="4253666"/>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46" name="Oval 37">
                <a:extLst>
                  <a:ext uri="{FF2B5EF4-FFF2-40B4-BE49-F238E27FC236}">
                    <a16:creationId xmlns:a16="http://schemas.microsoft.com/office/drawing/2014/main" id="{2A818A47-2CF8-4684-A8A8-5AFA5DD396F9}"/>
                  </a:ext>
                </a:extLst>
              </p:cNvPr>
              <p:cNvSpPr/>
              <p:nvPr/>
            </p:nvSpPr>
            <p:spPr>
              <a:xfrm>
                <a:off x="3514833" y="4537301"/>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47" name="Oval 38">
                <a:extLst>
                  <a:ext uri="{FF2B5EF4-FFF2-40B4-BE49-F238E27FC236}">
                    <a16:creationId xmlns:a16="http://schemas.microsoft.com/office/drawing/2014/main" id="{F130225C-6C0D-434B-A491-F4BA0D0E8994}"/>
                  </a:ext>
                </a:extLst>
              </p:cNvPr>
              <p:cNvSpPr/>
              <p:nvPr/>
            </p:nvSpPr>
            <p:spPr>
              <a:xfrm>
                <a:off x="3070333" y="4490733"/>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48" name="Oval 39">
                <a:extLst>
                  <a:ext uri="{FF2B5EF4-FFF2-40B4-BE49-F238E27FC236}">
                    <a16:creationId xmlns:a16="http://schemas.microsoft.com/office/drawing/2014/main" id="{85E50F71-D10A-4C88-B519-01DD16AC4488}"/>
                  </a:ext>
                </a:extLst>
              </p:cNvPr>
              <p:cNvSpPr/>
              <p:nvPr/>
            </p:nvSpPr>
            <p:spPr>
              <a:xfrm>
                <a:off x="3692633" y="4253665"/>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49" name="TextBox 40">
                <a:extLst>
                  <a:ext uri="{FF2B5EF4-FFF2-40B4-BE49-F238E27FC236}">
                    <a16:creationId xmlns:a16="http://schemas.microsoft.com/office/drawing/2014/main" id="{7552BABC-1ADA-4AEB-8A84-A175D6F2CA7C}"/>
                  </a:ext>
                </a:extLst>
              </p:cNvPr>
              <p:cNvSpPr txBox="1"/>
              <p:nvPr/>
            </p:nvSpPr>
            <p:spPr>
              <a:xfrm>
                <a:off x="3816509" y="5272988"/>
                <a:ext cx="432631" cy="369331"/>
              </a:xfrm>
              <a:prstGeom prst="rect">
                <a:avLst/>
              </a:prstGeom>
              <a:noFill/>
            </p:spPr>
            <p:txBody>
              <a:bodyPr wrap="none" rtlCol="0">
                <a:spAutoFit/>
              </a:bodyPr>
              <a:lstStyle/>
              <a:p>
                <a:r>
                  <a:rPr lang="pt-BR" dirty="0">
                    <a:solidFill>
                      <a:schemeClr val="accent1">
                        <a:lumMod val="75000"/>
                      </a:schemeClr>
                    </a:solidFill>
                  </a:rPr>
                  <a:t>V1</a:t>
                </a:r>
              </a:p>
            </p:txBody>
          </p:sp>
          <p:sp>
            <p:nvSpPr>
              <p:cNvPr id="50" name="TextBox 41">
                <a:extLst>
                  <a:ext uri="{FF2B5EF4-FFF2-40B4-BE49-F238E27FC236}">
                    <a16:creationId xmlns:a16="http://schemas.microsoft.com/office/drawing/2014/main" id="{8CEC0082-996A-4E88-A258-80A0B4638C5D}"/>
                  </a:ext>
                </a:extLst>
              </p:cNvPr>
              <p:cNvSpPr txBox="1"/>
              <p:nvPr/>
            </p:nvSpPr>
            <p:spPr>
              <a:xfrm>
                <a:off x="-55184" y="2562379"/>
                <a:ext cx="432631" cy="369331"/>
              </a:xfrm>
              <a:prstGeom prst="rect">
                <a:avLst/>
              </a:prstGeom>
              <a:noFill/>
            </p:spPr>
            <p:txBody>
              <a:bodyPr wrap="none" rtlCol="0">
                <a:spAutoFit/>
              </a:bodyPr>
              <a:lstStyle/>
              <a:p>
                <a:r>
                  <a:rPr lang="pt-BR" dirty="0">
                    <a:solidFill>
                      <a:schemeClr val="accent1">
                        <a:lumMod val="75000"/>
                      </a:schemeClr>
                    </a:solidFill>
                  </a:rPr>
                  <a:t>V2</a:t>
                </a:r>
              </a:p>
            </p:txBody>
          </p:sp>
          <p:sp>
            <p:nvSpPr>
              <p:cNvPr id="51" name="Oval 42">
                <a:extLst>
                  <a:ext uri="{FF2B5EF4-FFF2-40B4-BE49-F238E27FC236}">
                    <a16:creationId xmlns:a16="http://schemas.microsoft.com/office/drawing/2014/main" id="{CAD36949-E566-447A-A02B-F8AADCEC1EF9}"/>
                  </a:ext>
                </a:extLst>
              </p:cNvPr>
              <p:cNvSpPr/>
              <p:nvPr/>
            </p:nvSpPr>
            <p:spPr>
              <a:xfrm>
                <a:off x="2598106" y="3387725"/>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2" name="Oval 43">
                <a:extLst>
                  <a:ext uri="{FF2B5EF4-FFF2-40B4-BE49-F238E27FC236}">
                    <a16:creationId xmlns:a16="http://schemas.microsoft.com/office/drawing/2014/main" id="{19D8DCAF-153E-478C-B9D1-DFD71C53D1AC}"/>
                  </a:ext>
                </a:extLst>
              </p:cNvPr>
              <p:cNvSpPr/>
              <p:nvPr/>
            </p:nvSpPr>
            <p:spPr>
              <a:xfrm>
                <a:off x="2892533" y="4359675"/>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3" name="Oval 44">
                <a:extLst>
                  <a:ext uri="{FF2B5EF4-FFF2-40B4-BE49-F238E27FC236}">
                    <a16:creationId xmlns:a16="http://schemas.microsoft.com/office/drawing/2014/main" id="{9EFC8691-C48A-4097-99B9-178CF311F839}"/>
                  </a:ext>
                </a:extLst>
              </p:cNvPr>
              <p:cNvSpPr/>
              <p:nvPr/>
            </p:nvSpPr>
            <p:spPr>
              <a:xfrm rot="11277307">
                <a:off x="1460139" y="3978345"/>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4" name="Oval 45">
                <a:extLst>
                  <a:ext uri="{FF2B5EF4-FFF2-40B4-BE49-F238E27FC236}">
                    <a16:creationId xmlns:a16="http://schemas.microsoft.com/office/drawing/2014/main" id="{54B08537-D975-4E2A-BC01-4C2B7EB2316B}"/>
                  </a:ext>
                </a:extLst>
              </p:cNvPr>
              <p:cNvSpPr/>
              <p:nvPr/>
            </p:nvSpPr>
            <p:spPr>
              <a:xfrm rot="11277307">
                <a:off x="1671601" y="4289651"/>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5" name="Oval 46">
                <a:extLst>
                  <a:ext uri="{FF2B5EF4-FFF2-40B4-BE49-F238E27FC236}">
                    <a16:creationId xmlns:a16="http://schemas.microsoft.com/office/drawing/2014/main" id="{325958D3-8CC0-4DFD-881F-EA8BD49697E8}"/>
                  </a:ext>
                </a:extLst>
              </p:cNvPr>
              <p:cNvSpPr/>
              <p:nvPr/>
            </p:nvSpPr>
            <p:spPr>
              <a:xfrm rot="11277307">
                <a:off x="1357495" y="4712867"/>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6" name="Oval 47">
                <a:extLst>
                  <a:ext uri="{FF2B5EF4-FFF2-40B4-BE49-F238E27FC236}">
                    <a16:creationId xmlns:a16="http://schemas.microsoft.com/office/drawing/2014/main" id="{B048F4DC-6767-43BB-B321-7480DE03544C}"/>
                  </a:ext>
                </a:extLst>
              </p:cNvPr>
              <p:cNvSpPr/>
              <p:nvPr/>
            </p:nvSpPr>
            <p:spPr>
              <a:xfrm rot="11277307">
                <a:off x="1352807" y="4445656"/>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7" name="Oval 48">
                <a:extLst>
                  <a:ext uri="{FF2B5EF4-FFF2-40B4-BE49-F238E27FC236}">
                    <a16:creationId xmlns:a16="http://schemas.microsoft.com/office/drawing/2014/main" id="{E2CF4B10-3273-4AF3-8CCB-6289BB144D9D}"/>
                  </a:ext>
                </a:extLst>
              </p:cNvPr>
              <p:cNvSpPr/>
              <p:nvPr/>
            </p:nvSpPr>
            <p:spPr>
              <a:xfrm rot="11277307">
                <a:off x="1205477" y="4182127"/>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8" name="Oval 49">
                <a:extLst>
                  <a:ext uri="{FF2B5EF4-FFF2-40B4-BE49-F238E27FC236}">
                    <a16:creationId xmlns:a16="http://schemas.microsoft.com/office/drawing/2014/main" id="{85F6F874-7331-4CC6-9376-A4D97782B1C3}"/>
                  </a:ext>
                </a:extLst>
              </p:cNvPr>
              <p:cNvSpPr/>
              <p:nvPr/>
            </p:nvSpPr>
            <p:spPr>
              <a:xfrm rot="11277307">
                <a:off x="1005953" y="4325224"/>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59" name="Oval 50">
                <a:extLst>
                  <a:ext uri="{FF2B5EF4-FFF2-40B4-BE49-F238E27FC236}">
                    <a16:creationId xmlns:a16="http://schemas.microsoft.com/office/drawing/2014/main" id="{D271D68C-F9C5-4412-ACDC-81B21BFE06F4}"/>
                  </a:ext>
                </a:extLst>
              </p:cNvPr>
              <p:cNvSpPr/>
              <p:nvPr/>
            </p:nvSpPr>
            <p:spPr>
              <a:xfrm rot="11277307">
                <a:off x="1786765" y="3588757"/>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0" name="Oval 51">
                <a:extLst>
                  <a:ext uri="{FF2B5EF4-FFF2-40B4-BE49-F238E27FC236}">
                    <a16:creationId xmlns:a16="http://schemas.microsoft.com/office/drawing/2014/main" id="{D1A516D4-F65B-4230-81BC-49050EE0F28B}"/>
                  </a:ext>
                </a:extLst>
              </p:cNvPr>
              <p:cNvSpPr/>
              <p:nvPr/>
            </p:nvSpPr>
            <p:spPr>
              <a:xfrm rot="11277307">
                <a:off x="1565368" y="3271427"/>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1" name="Oval 52">
                <a:extLst>
                  <a:ext uri="{FF2B5EF4-FFF2-40B4-BE49-F238E27FC236}">
                    <a16:creationId xmlns:a16="http://schemas.microsoft.com/office/drawing/2014/main" id="{11325603-10CE-4D9D-98F8-850007589BD3}"/>
                  </a:ext>
                </a:extLst>
              </p:cNvPr>
              <p:cNvSpPr/>
              <p:nvPr/>
            </p:nvSpPr>
            <p:spPr>
              <a:xfrm rot="11277307">
                <a:off x="1175682" y="3855510"/>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2" name="Oval 53">
                <a:extLst>
                  <a:ext uri="{FF2B5EF4-FFF2-40B4-BE49-F238E27FC236}">
                    <a16:creationId xmlns:a16="http://schemas.microsoft.com/office/drawing/2014/main" id="{F20AD9DA-2425-4369-ACCC-1C7BC1B7979F}"/>
                  </a:ext>
                </a:extLst>
              </p:cNvPr>
              <p:cNvSpPr/>
              <p:nvPr/>
            </p:nvSpPr>
            <p:spPr>
              <a:xfrm rot="11277307">
                <a:off x="1247465" y="3239306"/>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3" name="Oval 54">
                <a:extLst>
                  <a:ext uri="{FF2B5EF4-FFF2-40B4-BE49-F238E27FC236}">
                    <a16:creationId xmlns:a16="http://schemas.microsoft.com/office/drawing/2014/main" id="{37D9F991-62D6-41D8-8174-824316400390}"/>
                  </a:ext>
                </a:extLst>
              </p:cNvPr>
              <p:cNvSpPr/>
              <p:nvPr/>
            </p:nvSpPr>
            <p:spPr>
              <a:xfrm rot="11277307">
                <a:off x="1298632" y="3515504"/>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4" name="Oval 55">
                <a:extLst>
                  <a:ext uri="{FF2B5EF4-FFF2-40B4-BE49-F238E27FC236}">
                    <a16:creationId xmlns:a16="http://schemas.microsoft.com/office/drawing/2014/main" id="{74E2264B-ED42-4C30-B085-1F07379AACA3}"/>
                  </a:ext>
                </a:extLst>
              </p:cNvPr>
              <p:cNvSpPr/>
              <p:nvPr/>
            </p:nvSpPr>
            <p:spPr>
              <a:xfrm rot="11277307">
                <a:off x="1613662" y="4673252"/>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5" name="Oval 56">
                <a:extLst>
                  <a:ext uri="{FF2B5EF4-FFF2-40B4-BE49-F238E27FC236}">
                    <a16:creationId xmlns:a16="http://schemas.microsoft.com/office/drawing/2014/main" id="{A32A15E8-DF7B-4B6D-A170-02456299EF20}"/>
                  </a:ext>
                </a:extLst>
              </p:cNvPr>
              <p:cNvSpPr/>
              <p:nvPr/>
            </p:nvSpPr>
            <p:spPr>
              <a:xfrm rot="11277307">
                <a:off x="1456583" y="3669908"/>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6" name="Oval 57">
                <a:extLst>
                  <a:ext uri="{FF2B5EF4-FFF2-40B4-BE49-F238E27FC236}">
                    <a16:creationId xmlns:a16="http://schemas.microsoft.com/office/drawing/2014/main" id="{FF87F8C5-C7C9-4AB2-99F7-56A21C6D754B}"/>
                  </a:ext>
                </a:extLst>
              </p:cNvPr>
              <p:cNvSpPr/>
              <p:nvPr/>
            </p:nvSpPr>
            <p:spPr>
              <a:xfrm>
                <a:off x="991628" y="3482372"/>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67" name="Oval 58">
                <a:extLst>
                  <a:ext uri="{FF2B5EF4-FFF2-40B4-BE49-F238E27FC236}">
                    <a16:creationId xmlns:a16="http://schemas.microsoft.com/office/drawing/2014/main" id="{944848E8-F31A-4897-8723-24E0A602E156}"/>
                  </a:ext>
                </a:extLst>
              </p:cNvPr>
              <p:cNvSpPr/>
              <p:nvPr/>
            </p:nvSpPr>
            <p:spPr>
              <a:xfrm>
                <a:off x="888539" y="3971056"/>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grpSp>
        <p:cxnSp>
          <p:nvCxnSpPr>
            <p:cNvPr id="4" name="Conector de Seta Reta 3">
              <a:extLst>
                <a:ext uri="{FF2B5EF4-FFF2-40B4-BE49-F238E27FC236}">
                  <a16:creationId xmlns:a16="http://schemas.microsoft.com/office/drawing/2014/main" id="{F7B06174-C650-4FE4-8F69-E7C2B2ED40A2}"/>
                </a:ext>
              </a:extLst>
            </p:cNvPr>
            <p:cNvCxnSpPr>
              <a:cxnSpLocks/>
            </p:cNvCxnSpPr>
            <p:nvPr/>
          </p:nvCxnSpPr>
          <p:spPr>
            <a:xfrm flipH="1">
              <a:off x="7315390" y="4751026"/>
              <a:ext cx="398642" cy="380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ector de Seta Reta 5">
              <a:extLst>
                <a:ext uri="{FF2B5EF4-FFF2-40B4-BE49-F238E27FC236}">
                  <a16:creationId xmlns:a16="http://schemas.microsoft.com/office/drawing/2014/main" id="{211C2444-6FF2-4742-91B4-0A2996222E6C}"/>
                </a:ext>
              </a:extLst>
            </p:cNvPr>
            <p:cNvCxnSpPr>
              <a:cxnSpLocks/>
            </p:cNvCxnSpPr>
            <p:nvPr/>
          </p:nvCxnSpPr>
          <p:spPr>
            <a:xfrm>
              <a:off x="6926328" y="5385071"/>
              <a:ext cx="64131" cy="205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9" name="CaixaDeTexto 68">
            <a:extLst>
              <a:ext uri="{FF2B5EF4-FFF2-40B4-BE49-F238E27FC236}">
                <a16:creationId xmlns:a16="http://schemas.microsoft.com/office/drawing/2014/main" id="{2CAB3D6C-E356-4EF2-8700-69EBEC0CA76B}"/>
              </a:ext>
            </a:extLst>
          </p:cNvPr>
          <p:cNvSpPr txBox="1"/>
          <p:nvPr/>
        </p:nvSpPr>
        <p:spPr>
          <a:xfrm>
            <a:off x="6672790" y="6044915"/>
            <a:ext cx="810094" cy="369332"/>
          </a:xfrm>
          <a:prstGeom prst="rect">
            <a:avLst/>
          </a:prstGeom>
          <a:noFill/>
        </p:spPr>
        <p:txBody>
          <a:bodyPr wrap="none" rtlCol="0">
            <a:spAutoFit/>
          </a:bodyPr>
          <a:lstStyle/>
          <a:p>
            <a:r>
              <a:rPr lang="es-AR" dirty="0" err="1"/>
              <a:t>Gower</a:t>
            </a:r>
            <a:endParaRPr lang="es-AR" dirty="0"/>
          </a:p>
        </p:txBody>
      </p:sp>
      <p:grpSp>
        <p:nvGrpSpPr>
          <p:cNvPr id="147" name="Agrupar 146">
            <a:extLst>
              <a:ext uri="{FF2B5EF4-FFF2-40B4-BE49-F238E27FC236}">
                <a16:creationId xmlns:a16="http://schemas.microsoft.com/office/drawing/2014/main" id="{A521F06A-72FF-4564-A0D3-F83A87E03BFF}"/>
              </a:ext>
            </a:extLst>
          </p:cNvPr>
          <p:cNvGrpSpPr/>
          <p:nvPr/>
        </p:nvGrpSpPr>
        <p:grpSpPr>
          <a:xfrm>
            <a:off x="9038526" y="4160488"/>
            <a:ext cx="2661748" cy="1942017"/>
            <a:chOff x="126961" y="2684858"/>
            <a:chExt cx="4074934" cy="2882175"/>
          </a:xfrm>
        </p:grpSpPr>
        <p:sp>
          <p:nvSpPr>
            <p:cNvPr id="82" name="Oval 74">
              <a:extLst>
                <a:ext uri="{FF2B5EF4-FFF2-40B4-BE49-F238E27FC236}">
                  <a16:creationId xmlns:a16="http://schemas.microsoft.com/office/drawing/2014/main" id="{D50375E8-1261-4F8C-A7EE-DAAC2A214F4B}"/>
                </a:ext>
              </a:extLst>
            </p:cNvPr>
            <p:cNvSpPr/>
            <p:nvPr/>
          </p:nvSpPr>
          <p:spPr>
            <a:xfrm>
              <a:off x="1394140" y="3139074"/>
              <a:ext cx="2476293" cy="1562304"/>
            </a:xfrm>
            <a:prstGeom prst="ellipse">
              <a:avLst/>
            </a:prstGeom>
            <a:solidFill>
              <a:schemeClr val="accent2">
                <a:lumMod val="20000"/>
                <a:lumOff val="8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83" name="Oval 91">
              <a:extLst>
                <a:ext uri="{FF2B5EF4-FFF2-40B4-BE49-F238E27FC236}">
                  <a16:creationId xmlns:a16="http://schemas.microsoft.com/office/drawing/2014/main" id="{1F451238-FE20-4E1C-843C-93776F2D46FA}"/>
                </a:ext>
              </a:extLst>
            </p:cNvPr>
            <p:cNvSpPr/>
            <p:nvPr/>
          </p:nvSpPr>
          <p:spPr>
            <a:xfrm>
              <a:off x="1505062" y="3364665"/>
              <a:ext cx="1639982" cy="1242306"/>
            </a:xfrm>
            <a:prstGeom prst="ellipse">
              <a:avLst/>
            </a:prstGeom>
            <a:solidFill>
              <a:schemeClr val="accent2">
                <a:lumMod val="40000"/>
                <a:lumOff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84" name="Oval 92">
              <a:extLst>
                <a:ext uri="{FF2B5EF4-FFF2-40B4-BE49-F238E27FC236}">
                  <a16:creationId xmlns:a16="http://schemas.microsoft.com/office/drawing/2014/main" id="{1C7FC125-6563-41B2-8763-C20D763A85FC}"/>
                </a:ext>
              </a:extLst>
            </p:cNvPr>
            <p:cNvSpPr/>
            <p:nvPr/>
          </p:nvSpPr>
          <p:spPr>
            <a:xfrm>
              <a:off x="1751857" y="3648299"/>
              <a:ext cx="983658" cy="798639"/>
            </a:xfrm>
            <a:prstGeom prst="ellipse">
              <a:avLst/>
            </a:prstGeom>
            <a:solidFill>
              <a:schemeClr val="accent2">
                <a:lumMod val="60000"/>
                <a:lumOff val="4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grpSp>
          <p:nvGrpSpPr>
            <p:cNvPr id="85" name="Group 6">
              <a:extLst>
                <a:ext uri="{FF2B5EF4-FFF2-40B4-BE49-F238E27FC236}">
                  <a16:creationId xmlns:a16="http://schemas.microsoft.com/office/drawing/2014/main" id="{44E27866-7DA5-4464-A7AF-D66409805595}"/>
                </a:ext>
              </a:extLst>
            </p:cNvPr>
            <p:cNvGrpSpPr/>
            <p:nvPr/>
          </p:nvGrpSpPr>
          <p:grpSpPr>
            <a:xfrm>
              <a:off x="126961" y="2813000"/>
              <a:ext cx="4074934" cy="2754033"/>
              <a:chOff x="126961" y="2813000"/>
              <a:chExt cx="4074934" cy="2754033"/>
            </a:xfrm>
          </p:grpSpPr>
          <p:sp>
            <p:nvSpPr>
              <p:cNvPr id="86" name="Oval 7">
                <a:extLst>
                  <a:ext uri="{FF2B5EF4-FFF2-40B4-BE49-F238E27FC236}">
                    <a16:creationId xmlns:a16="http://schemas.microsoft.com/office/drawing/2014/main" id="{7BA370D4-D5F0-491E-AF8E-9AA456E7FE4C}"/>
                  </a:ext>
                </a:extLst>
              </p:cNvPr>
              <p:cNvSpPr/>
              <p:nvPr/>
            </p:nvSpPr>
            <p:spPr>
              <a:xfrm rot="11277307">
                <a:off x="977591" y="4660104"/>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cxnSp>
            <p:nvCxnSpPr>
              <p:cNvPr id="87" name="Straight Arrow Connector 8">
                <a:extLst>
                  <a:ext uri="{FF2B5EF4-FFF2-40B4-BE49-F238E27FC236}">
                    <a16:creationId xmlns:a16="http://schemas.microsoft.com/office/drawing/2014/main" id="{8053936C-A014-491E-BD9C-64DA240EEB20}"/>
                  </a:ext>
                </a:extLst>
              </p:cNvPr>
              <p:cNvCxnSpPr/>
              <p:nvPr/>
            </p:nvCxnSpPr>
            <p:spPr>
              <a:xfrm rot="5400000" flipH="1" flipV="1">
                <a:off x="-448103" y="3997416"/>
                <a:ext cx="2370421" cy="15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9">
                <a:extLst>
                  <a:ext uri="{FF2B5EF4-FFF2-40B4-BE49-F238E27FC236}">
                    <a16:creationId xmlns:a16="http://schemas.microsoft.com/office/drawing/2014/main" id="{9F4BFDD5-9DFC-483E-9098-9D0DFB212C2E}"/>
                  </a:ext>
                </a:extLst>
              </p:cNvPr>
              <p:cNvCxnSpPr/>
              <p:nvPr/>
            </p:nvCxnSpPr>
            <p:spPr>
              <a:xfrm flipV="1">
                <a:off x="725816" y="5182648"/>
                <a:ext cx="3413109" cy="150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9" name="Oval 10">
                <a:extLst>
                  <a:ext uri="{FF2B5EF4-FFF2-40B4-BE49-F238E27FC236}">
                    <a16:creationId xmlns:a16="http://schemas.microsoft.com/office/drawing/2014/main" id="{0A0AAEEB-AE29-4303-90A1-BCA30413C491}"/>
                  </a:ext>
                </a:extLst>
              </p:cNvPr>
              <p:cNvSpPr/>
              <p:nvPr/>
            </p:nvSpPr>
            <p:spPr>
              <a:xfrm>
                <a:off x="1935800" y="3364665"/>
                <a:ext cx="177800" cy="16933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0" name="Oval 11">
                <a:extLst>
                  <a:ext uri="{FF2B5EF4-FFF2-40B4-BE49-F238E27FC236}">
                    <a16:creationId xmlns:a16="http://schemas.microsoft.com/office/drawing/2014/main" id="{2B01C717-8356-4DFC-BF2E-4B8C1FA84329}"/>
                  </a:ext>
                </a:extLst>
              </p:cNvPr>
              <p:cNvSpPr/>
              <p:nvPr/>
            </p:nvSpPr>
            <p:spPr>
              <a:xfrm>
                <a:off x="2075379" y="3648299"/>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1" name="Oval 12">
                <a:extLst>
                  <a:ext uri="{FF2B5EF4-FFF2-40B4-BE49-F238E27FC236}">
                    <a16:creationId xmlns:a16="http://schemas.microsoft.com/office/drawing/2014/main" id="{9D135EBA-00C0-430B-BE1D-AA02B2061505}"/>
                  </a:ext>
                </a:extLst>
              </p:cNvPr>
              <p:cNvSpPr/>
              <p:nvPr/>
            </p:nvSpPr>
            <p:spPr>
              <a:xfrm>
                <a:off x="1846907" y="3885366"/>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2" name="Oval 13">
                <a:extLst>
                  <a:ext uri="{FF2B5EF4-FFF2-40B4-BE49-F238E27FC236}">
                    <a16:creationId xmlns:a16="http://schemas.microsoft.com/office/drawing/2014/main" id="{AAA96BD9-8373-4571-B7CE-BB5507DB1D27}"/>
                  </a:ext>
                </a:extLst>
              </p:cNvPr>
              <p:cNvSpPr/>
              <p:nvPr/>
            </p:nvSpPr>
            <p:spPr>
              <a:xfrm>
                <a:off x="2846325" y="4054698"/>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3" name="Oval 14">
                <a:extLst>
                  <a:ext uri="{FF2B5EF4-FFF2-40B4-BE49-F238E27FC236}">
                    <a16:creationId xmlns:a16="http://schemas.microsoft.com/office/drawing/2014/main" id="{C00524CF-5CB4-42FC-BB13-200B22FBCC76}"/>
                  </a:ext>
                </a:extLst>
              </p:cNvPr>
              <p:cNvSpPr/>
              <p:nvPr/>
            </p:nvSpPr>
            <p:spPr>
              <a:xfrm>
                <a:off x="2593814" y="3775653"/>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4" name="Oval 15">
                <a:extLst>
                  <a:ext uri="{FF2B5EF4-FFF2-40B4-BE49-F238E27FC236}">
                    <a16:creationId xmlns:a16="http://schemas.microsoft.com/office/drawing/2014/main" id="{8FEF535D-439F-47F6-A8E4-3CE8AB022166}"/>
                  </a:ext>
                </a:extLst>
              </p:cNvPr>
              <p:cNvSpPr/>
              <p:nvPr/>
            </p:nvSpPr>
            <p:spPr>
              <a:xfrm>
                <a:off x="2519879" y="4054698"/>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5" name="Oval 16">
                <a:extLst>
                  <a:ext uri="{FF2B5EF4-FFF2-40B4-BE49-F238E27FC236}">
                    <a16:creationId xmlns:a16="http://schemas.microsoft.com/office/drawing/2014/main" id="{822A432C-EE0C-48FB-9454-AF7780D773C1}"/>
                  </a:ext>
                </a:extLst>
              </p:cNvPr>
              <p:cNvSpPr/>
              <p:nvPr/>
            </p:nvSpPr>
            <p:spPr>
              <a:xfrm>
                <a:off x="2160046" y="3961565"/>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6" name="Oval 17">
                <a:extLst>
                  <a:ext uri="{FF2B5EF4-FFF2-40B4-BE49-F238E27FC236}">
                    <a16:creationId xmlns:a16="http://schemas.microsoft.com/office/drawing/2014/main" id="{10348B53-7294-4A24-AA5B-2252A32AC038}"/>
                  </a:ext>
                </a:extLst>
              </p:cNvPr>
              <p:cNvSpPr/>
              <p:nvPr/>
            </p:nvSpPr>
            <p:spPr>
              <a:xfrm>
                <a:off x="2301709" y="4204159"/>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7" name="Oval 18">
                <a:extLst>
                  <a:ext uri="{FF2B5EF4-FFF2-40B4-BE49-F238E27FC236}">
                    <a16:creationId xmlns:a16="http://schemas.microsoft.com/office/drawing/2014/main" id="{E5182CDC-F5E2-4045-A820-9E36CE871EB9}"/>
                  </a:ext>
                </a:extLst>
              </p:cNvPr>
              <p:cNvSpPr/>
              <p:nvPr/>
            </p:nvSpPr>
            <p:spPr>
              <a:xfrm>
                <a:off x="2181333" y="4406067"/>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8" name="Oval 16">
                <a:extLst>
                  <a:ext uri="{FF2B5EF4-FFF2-40B4-BE49-F238E27FC236}">
                    <a16:creationId xmlns:a16="http://schemas.microsoft.com/office/drawing/2014/main" id="{C64C6483-9825-4C54-9D0D-355896184424}"/>
                  </a:ext>
                </a:extLst>
              </p:cNvPr>
              <p:cNvSpPr/>
              <p:nvPr/>
            </p:nvSpPr>
            <p:spPr>
              <a:xfrm rot="16835465">
                <a:off x="2242513" y="4720171"/>
                <a:ext cx="177800" cy="16933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99" name="Oval 20">
                <a:extLst>
                  <a:ext uri="{FF2B5EF4-FFF2-40B4-BE49-F238E27FC236}">
                    <a16:creationId xmlns:a16="http://schemas.microsoft.com/office/drawing/2014/main" id="{04F36C0C-1E83-40AA-9961-60757919CE71}"/>
                  </a:ext>
                </a:extLst>
              </p:cNvPr>
              <p:cNvSpPr/>
              <p:nvPr/>
            </p:nvSpPr>
            <p:spPr>
              <a:xfrm rot="16835465">
                <a:off x="1937711" y="4581762"/>
                <a:ext cx="177800" cy="169333"/>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00" name="Oval 21">
                <a:extLst>
                  <a:ext uri="{FF2B5EF4-FFF2-40B4-BE49-F238E27FC236}">
                    <a16:creationId xmlns:a16="http://schemas.microsoft.com/office/drawing/2014/main" id="{8340AFC8-270F-485D-AEB2-DE03E7318496}"/>
                  </a:ext>
                </a:extLst>
              </p:cNvPr>
              <p:cNvSpPr/>
              <p:nvPr/>
            </p:nvSpPr>
            <p:spPr>
              <a:xfrm rot="16835465">
                <a:off x="1955155" y="4285942"/>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01" name="Oval 22">
                <a:extLst>
                  <a:ext uri="{FF2B5EF4-FFF2-40B4-BE49-F238E27FC236}">
                    <a16:creationId xmlns:a16="http://schemas.microsoft.com/office/drawing/2014/main" id="{D51AD1DA-4E39-4196-86F8-7DEA70054DBB}"/>
                  </a:ext>
                </a:extLst>
              </p:cNvPr>
              <p:cNvSpPr/>
              <p:nvPr/>
            </p:nvSpPr>
            <p:spPr>
              <a:xfrm>
                <a:off x="2369444" y="3716033"/>
                <a:ext cx="177800" cy="169333"/>
              </a:xfrm>
              <a:prstGeom prst="ellipse">
                <a:avLst/>
              </a:prstGeom>
              <a:solidFill>
                <a:schemeClr val="tx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02" name="Oval 23">
                <a:extLst>
                  <a:ext uri="{FF2B5EF4-FFF2-40B4-BE49-F238E27FC236}">
                    <a16:creationId xmlns:a16="http://schemas.microsoft.com/office/drawing/2014/main" id="{C03D5FE6-2F89-4966-A604-FD9221864421}"/>
                  </a:ext>
                </a:extLst>
              </p:cNvPr>
              <p:cNvSpPr/>
              <p:nvPr/>
            </p:nvSpPr>
            <p:spPr>
              <a:xfrm>
                <a:off x="2846325" y="3313039"/>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03" name="Oval 24">
                <a:extLst>
                  <a:ext uri="{FF2B5EF4-FFF2-40B4-BE49-F238E27FC236}">
                    <a16:creationId xmlns:a16="http://schemas.microsoft.com/office/drawing/2014/main" id="{33E13C60-A82E-4921-9651-466E3B5890C5}"/>
                  </a:ext>
                </a:extLst>
              </p:cNvPr>
              <p:cNvSpPr/>
              <p:nvPr/>
            </p:nvSpPr>
            <p:spPr>
              <a:xfrm>
                <a:off x="2892533" y="3533997"/>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04" name="Oval 25">
                <a:extLst>
                  <a:ext uri="{FF2B5EF4-FFF2-40B4-BE49-F238E27FC236}">
                    <a16:creationId xmlns:a16="http://schemas.microsoft.com/office/drawing/2014/main" id="{B1A0E395-FF00-46C5-BDB7-727763D085A7}"/>
                  </a:ext>
                </a:extLst>
              </p:cNvPr>
              <p:cNvSpPr/>
              <p:nvPr/>
            </p:nvSpPr>
            <p:spPr>
              <a:xfrm>
                <a:off x="3070333" y="3817632"/>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05" name="Oval 26">
                <a:extLst>
                  <a:ext uri="{FF2B5EF4-FFF2-40B4-BE49-F238E27FC236}">
                    <a16:creationId xmlns:a16="http://schemas.microsoft.com/office/drawing/2014/main" id="{A1E1EBFE-B09B-402D-AD41-788177F1FB2C}"/>
                  </a:ext>
                </a:extLst>
              </p:cNvPr>
              <p:cNvSpPr/>
              <p:nvPr/>
            </p:nvSpPr>
            <p:spPr>
              <a:xfrm>
                <a:off x="2462998" y="3224610"/>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06" name="Oval 27">
                <a:extLst>
                  <a:ext uri="{FF2B5EF4-FFF2-40B4-BE49-F238E27FC236}">
                    <a16:creationId xmlns:a16="http://schemas.microsoft.com/office/drawing/2014/main" id="{18763D80-20A3-431D-A26E-7B8DA89532A1}"/>
                  </a:ext>
                </a:extLst>
              </p:cNvPr>
              <p:cNvSpPr/>
              <p:nvPr/>
            </p:nvSpPr>
            <p:spPr>
              <a:xfrm>
                <a:off x="2199832" y="3436631"/>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07" name="Oval 28">
                <a:extLst>
                  <a:ext uri="{FF2B5EF4-FFF2-40B4-BE49-F238E27FC236}">
                    <a16:creationId xmlns:a16="http://schemas.microsoft.com/office/drawing/2014/main" id="{34057048-CD83-4732-B406-4456F0E109BD}"/>
                  </a:ext>
                </a:extLst>
              </p:cNvPr>
              <p:cNvSpPr/>
              <p:nvPr/>
            </p:nvSpPr>
            <p:spPr>
              <a:xfrm>
                <a:off x="3248133" y="3648299"/>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08" name="Oval 29">
                <a:extLst>
                  <a:ext uri="{FF2B5EF4-FFF2-40B4-BE49-F238E27FC236}">
                    <a16:creationId xmlns:a16="http://schemas.microsoft.com/office/drawing/2014/main" id="{24625C6B-FDA0-489C-AD13-EE105D726801}"/>
                  </a:ext>
                </a:extLst>
              </p:cNvPr>
              <p:cNvSpPr/>
              <p:nvPr/>
            </p:nvSpPr>
            <p:spPr>
              <a:xfrm>
                <a:off x="3425933" y="3931934"/>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09" name="Oval 30">
                <a:extLst>
                  <a:ext uri="{FF2B5EF4-FFF2-40B4-BE49-F238E27FC236}">
                    <a16:creationId xmlns:a16="http://schemas.microsoft.com/office/drawing/2014/main" id="{7A2CF2B1-00C4-4181-A359-3027F85F42A2}"/>
                  </a:ext>
                </a:extLst>
              </p:cNvPr>
              <p:cNvSpPr/>
              <p:nvPr/>
            </p:nvSpPr>
            <p:spPr>
              <a:xfrm>
                <a:off x="3337033" y="3139074"/>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0" name="Oval 31">
                <a:extLst>
                  <a:ext uri="{FF2B5EF4-FFF2-40B4-BE49-F238E27FC236}">
                    <a16:creationId xmlns:a16="http://schemas.microsoft.com/office/drawing/2014/main" id="{0C79BFBD-1A3E-46BD-ADA4-92EDE3C4B4C6}"/>
                  </a:ext>
                </a:extLst>
              </p:cNvPr>
              <p:cNvSpPr/>
              <p:nvPr/>
            </p:nvSpPr>
            <p:spPr>
              <a:xfrm>
                <a:off x="3514833" y="3422709"/>
                <a:ext cx="177800" cy="169333"/>
              </a:xfrm>
              <a:prstGeom prst="ellipse">
                <a:avLst/>
              </a:prstGeom>
              <a:solidFill>
                <a:schemeClr val="tx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1" name="Oval 32">
                <a:extLst>
                  <a:ext uri="{FF2B5EF4-FFF2-40B4-BE49-F238E27FC236}">
                    <a16:creationId xmlns:a16="http://schemas.microsoft.com/office/drawing/2014/main" id="{F3424E0C-8828-485A-AE91-ECEFA0B35245}"/>
                  </a:ext>
                </a:extLst>
              </p:cNvPr>
              <p:cNvSpPr/>
              <p:nvPr/>
            </p:nvSpPr>
            <p:spPr>
              <a:xfrm>
                <a:off x="2576760" y="4485741"/>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2" name="Oval 33">
                <a:extLst>
                  <a:ext uri="{FF2B5EF4-FFF2-40B4-BE49-F238E27FC236}">
                    <a16:creationId xmlns:a16="http://schemas.microsoft.com/office/drawing/2014/main" id="{A483B44D-5775-4E4C-A9A0-A6F86835DAB0}"/>
                  </a:ext>
                </a:extLst>
              </p:cNvPr>
              <p:cNvSpPr/>
              <p:nvPr/>
            </p:nvSpPr>
            <p:spPr>
              <a:xfrm>
                <a:off x="2839944" y="4769376"/>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3" name="Oval 34">
                <a:extLst>
                  <a:ext uri="{FF2B5EF4-FFF2-40B4-BE49-F238E27FC236}">
                    <a16:creationId xmlns:a16="http://schemas.microsoft.com/office/drawing/2014/main" id="{2EE6647D-53C8-4DEA-AE07-D2F868B8A690}"/>
                  </a:ext>
                </a:extLst>
              </p:cNvPr>
              <p:cNvSpPr/>
              <p:nvPr/>
            </p:nvSpPr>
            <p:spPr>
              <a:xfrm>
                <a:off x="3145044" y="4136983"/>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4" name="Oval 35">
                <a:extLst>
                  <a:ext uri="{FF2B5EF4-FFF2-40B4-BE49-F238E27FC236}">
                    <a16:creationId xmlns:a16="http://schemas.microsoft.com/office/drawing/2014/main" id="{C2A0BE62-D23E-4DA0-9E3A-D49A89A29AE6}"/>
                  </a:ext>
                </a:extLst>
              </p:cNvPr>
              <p:cNvSpPr/>
              <p:nvPr/>
            </p:nvSpPr>
            <p:spPr>
              <a:xfrm>
                <a:off x="3159233" y="4757191"/>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5" name="Oval 36">
                <a:extLst>
                  <a:ext uri="{FF2B5EF4-FFF2-40B4-BE49-F238E27FC236}">
                    <a16:creationId xmlns:a16="http://schemas.microsoft.com/office/drawing/2014/main" id="{2D5464E3-EC09-4041-A0D2-8595625C6CD4}"/>
                  </a:ext>
                </a:extLst>
              </p:cNvPr>
              <p:cNvSpPr/>
              <p:nvPr/>
            </p:nvSpPr>
            <p:spPr>
              <a:xfrm>
                <a:off x="3337033" y="4253666"/>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6" name="Oval 37">
                <a:extLst>
                  <a:ext uri="{FF2B5EF4-FFF2-40B4-BE49-F238E27FC236}">
                    <a16:creationId xmlns:a16="http://schemas.microsoft.com/office/drawing/2014/main" id="{922DFCD5-6735-449A-B0B3-5D349B5DC4CD}"/>
                  </a:ext>
                </a:extLst>
              </p:cNvPr>
              <p:cNvSpPr/>
              <p:nvPr/>
            </p:nvSpPr>
            <p:spPr>
              <a:xfrm>
                <a:off x="3514833" y="4537301"/>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7" name="Oval 38">
                <a:extLst>
                  <a:ext uri="{FF2B5EF4-FFF2-40B4-BE49-F238E27FC236}">
                    <a16:creationId xmlns:a16="http://schemas.microsoft.com/office/drawing/2014/main" id="{4B530F01-5819-49C8-8BCE-706D9DE03F21}"/>
                  </a:ext>
                </a:extLst>
              </p:cNvPr>
              <p:cNvSpPr/>
              <p:nvPr/>
            </p:nvSpPr>
            <p:spPr>
              <a:xfrm>
                <a:off x="3070333" y="4490733"/>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8" name="Oval 39">
                <a:extLst>
                  <a:ext uri="{FF2B5EF4-FFF2-40B4-BE49-F238E27FC236}">
                    <a16:creationId xmlns:a16="http://schemas.microsoft.com/office/drawing/2014/main" id="{B4042050-8398-4912-92C4-2EAE4E3D3FD0}"/>
                  </a:ext>
                </a:extLst>
              </p:cNvPr>
              <p:cNvSpPr/>
              <p:nvPr/>
            </p:nvSpPr>
            <p:spPr>
              <a:xfrm>
                <a:off x="3692633" y="4253665"/>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19" name="TextBox 40">
                <a:extLst>
                  <a:ext uri="{FF2B5EF4-FFF2-40B4-BE49-F238E27FC236}">
                    <a16:creationId xmlns:a16="http://schemas.microsoft.com/office/drawing/2014/main" id="{06493075-ACE3-41F1-9D60-22B8E0F9381B}"/>
                  </a:ext>
                </a:extLst>
              </p:cNvPr>
              <p:cNvSpPr txBox="1"/>
              <p:nvPr/>
            </p:nvSpPr>
            <p:spPr>
              <a:xfrm>
                <a:off x="3769265" y="5197701"/>
                <a:ext cx="432630" cy="369332"/>
              </a:xfrm>
              <a:prstGeom prst="rect">
                <a:avLst/>
              </a:prstGeom>
              <a:noFill/>
            </p:spPr>
            <p:txBody>
              <a:bodyPr wrap="none" rtlCol="0">
                <a:spAutoFit/>
              </a:bodyPr>
              <a:lstStyle/>
              <a:p>
                <a:r>
                  <a:rPr lang="pt-BR" dirty="0">
                    <a:solidFill>
                      <a:schemeClr val="accent1">
                        <a:lumMod val="75000"/>
                      </a:schemeClr>
                    </a:solidFill>
                  </a:rPr>
                  <a:t>V1</a:t>
                </a:r>
              </a:p>
            </p:txBody>
          </p:sp>
          <p:sp>
            <p:nvSpPr>
              <p:cNvPr id="120" name="TextBox 41">
                <a:extLst>
                  <a:ext uri="{FF2B5EF4-FFF2-40B4-BE49-F238E27FC236}">
                    <a16:creationId xmlns:a16="http://schemas.microsoft.com/office/drawing/2014/main" id="{957F2B5C-10AE-4C38-A8EC-D36E632B1F42}"/>
                  </a:ext>
                </a:extLst>
              </p:cNvPr>
              <p:cNvSpPr txBox="1"/>
              <p:nvPr/>
            </p:nvSpPr>
            <p:spPr>
              <a:xfrm>
                <a:off x="126961" y="2883800"/>
                <a:ext cx="432630" cy="369332"/>
              </a:xfrm>
              <a:prstGeom prst="rect">
                <a:avLst/>
              </a:prstGeom>
              <a:noFill/>
            </p:spPr>
            <p:txBody>
              <a:bodyPr wrap="none" rtlCol="0">
                <a:spAutoFit/>
              </a:bodyPr>
              <a:lstStyle/>
              <a:p>
                <a:r>
                  <a:rPr lang="pt-BR" dirty="0">
                    <a:solidFill>
                      <a:schemeClr val="accent1">
                        <a:lumMod val="75000"/>
                      </a:schemeClr>
                    </a:solidFill>
                  </a:rPr>
                  <a:t>V2</a:t>
                </a:r>
              </a:p>
            </p:txBody>
          </p:sp>
          <p:sp>
            <p:nvSpPr>
              <p:cNvPr id="121" name="Oval 42">
                <a:extLst>
                  <a:ext uri="{FF2B5EF4-FFF2-40B4-BE49-F238E27FC236}">
                    <a16:creationId xmlns:a16="http://schemas.microsoft.com/office/drawing/2014/main" id="{86A13AF6-865E-4E54-A473-BA28DDBFB418}"/>
                  </a:ext>
                </a:extLst>
              </p:cNvPr>
              <p:cNvSpPr/>
              <p:nvPr/>
            </p:nvSpPr>
            <p:spPr>
              <a:xfrm>
                <a:off x="2598106" y="3387725"/>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22" name="Oval 43">
                <a:extLst>
                  <a:ext uri="{FF2B5EF4-FFF2-40B4-BE49-F238E27FC236}">
                    <a16:creationId xmlns:a16="http://schemas.microsoft.com/office/drawing/2014/main" id="{B23349FE-CC7C-4026-9D30-5895B99E42B4}"/>
                  </a:ext>
                </a:extLst>
              </p:cNvPr>
              <p:cNvSpPr/>
              <p:nvPr/>
            </p:nvSpPr>
            <p:spPr>
              <a:xfrm>
                <a:off x="2892533" y="4359675"/>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23" name="Oval 44">
                <a:extLst>
                  <a:ext uri="{FF2B5EF4-FFF2-40B4-BE49-F238E27FC236}">
                    <a16:creationId xmlns:a16="http://schemas.microsoft.com/office/drawing/2014/main" id="{B1D91ED5-0047-4028-8694-823D61385D16}"/>
                  </a:ext>
                </a:extLst>
              </p:cNvPr>
              <p:cNvSpPr/>
              <p:nvPr/>
            </p:nvSpPr>
            <p:spPr>
              <a:xfrm rot="11277307">
                <a:off x="1460139" y="3978345"/>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24" name="Oval 45">
                <a:extLst>
                  <a:ext uri="{FF2B5EF4-FFF2-40B4-BE49-F238E27FC236}">
                    <a16:creationId xmlns:a16="http://schemas.microsoft.com/office/drawing/2014/main" id="{36A37690-EDA7-41E9-9E77-E99D4BBB44B7}"/>
                  </a:ext>
                </a:extLst>
              </p:cNvPr>
              <p:cNvSpPr/>
              <p:nvPr/>
            </p:nvSpPr>
            <p:spPr>
              <a:xfrm rot="11277307">
                <a:off x="1671601" y="4289651"/>
                <a:ext cx="177800" cy="169333"/>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25" name="Oval 46">
                <a:extLst>
                  <a:ext uri="{FF2B5EF4-FFF2-40B4-BE49-F238E27FC236}">
                    <a16:creationId xmlns:a16="http://schemas.microsoft.com/office/drawing/2014/main" id="{851EA7F8-CA1C-40BB-8913-91EC7346876E}"/>
                  </a:ext>
                </a:extLst>
              </p:cNvPr>
              <p:cNvSpPr/>
              <p:nvPr/>
            </p:nvSpPr>
            <p:spPr>
              <a:xfrm rot="11277307">
                <a:off x="1357495" y="4712867"/>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26" name="Oval 47">
                <a:extLst>
                  <a:ext uri="{FF2B5EF4-FFF2-40B4-BE49-F238E27FC236}">
                    <a16:creationId xmlns:a16="http://schemas.microsoft.com/office/drawing/2014/main" id="{77786A09-AC43-4B0B-9842-476538A8CA44}"/>
                  </a:ext>
                </a:extLst>
              </p:cNvPr>
              <p:cNvSpPr/>
              <p:nvPr/>
            </p:nvSpPr>
            <p:spPr>
              <a:xfrm rot="11277307">
                <a:off x="1352807" y="4445656"/>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27" name="Oval 48">
                <a:extLst>
                  <a:ext uri="{FF2B5EF4-FFF2-40B4-BE49-F238E27FC236}">
                    <a16:creationId xmlns:a16="http://schemas.microsoft.com/office/drawing/2014/main" id="{8BB8B6D3-2CE6-44ED-B02E-3BB983668B3D}"/>
                  </a:ext>
                </a:extLst>
              </p:cNvPr>
              <p:cNvSpPr/>
              <p:nvPr/>
            </p:nvSpPr>
            <p:spPr>
              <a:xfrm rot="11277307">
                <a:off x="1205477" y="4182127"/>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28" name="Oval 49">
                <a:extLst>
                  <a:ext uri="{FF2B5EF4-FFF2-40B4-BE49-F238E27FC236}">
                    <a16:creationId xmlns:a16="http://schemas.microsoft.com/office/drawing/2014/main" id="{F62741C5-B4AC-4C56-AB7D-83FC56FE5C62}"/>
                  </a:ext>
                </a:extLst>
              </p:cNvPr>
              <p:cNvSpPr/>
              <p:nvPr/>
            </p:nvSpPr>
            <p:spPr>
              <a:xfrm rot="11277307">
                <a:off x="1005953" y="4325224"/>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29" name="Oval 50">
                <a:extLst>
                  <a:ext uri="{FF2B5EF4-FFF2-40B4-BE49-F238E27FC236}">
                    <a16:creationId xmlns:a16="http://schemas.microsoft.com/office/drawing/2014/main" id="{AF0FF55C-A692-4E8D-9692-BF077E097B0E}"/>
                  </a:ext>
                </a:extLst>
              </p:cNvPr>
              <p:cNvSpPr/>
              <p:nvPr/>
            </p:nvSpPr>
            <p:spPr>
              <a:xfrm rot="11277307">
                <a:off x="1786765" y="3588757"/>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0" name="Oval 51">
                <a:extLst>
                  <a:ext uri="{FF2B5EF4-FFF2-40B4-BE49-F238E27FC236}">
                    <a16:creationId xmlns:a16="http://schemas.microsoft.com/office/drawing/2014/main" id="{DDEEEA70-8651-43ED-87AD-0F91E226FA2F}"/>
                  </a:ext>
                </a:extLst>
              </p:cNvPr>
              <p:cNvSpPr/>
              <p:nvPr/>
            </p:nvSpPr>
            <p:spPr>
              <a:xfrm rot="11277307">
                <a:off x="1565368" y="3271427"/>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1" name="Oval 52">
                <a:extLst>
                  <a:ext uri="{FF2B5EF4-FFF2-40B4-BE49-F238E27FC236}">
                    <a16:creationId xmlns:a16="http://schemas.microsoft.com/office/drawing/2014/main" id="{D11E7B75-EC74-4385-B58C-7B9013682C89}"/>
                  </a:ext>
                </a:extLst>
              </p:cNvPr>
              <p:cNvSpPr/>
              <p:nvPr/>
            </p:nvSpPr>
            <p:spPr>
              <a:xfrm rot="11277307">
                <a:off x="1175682" y="3855510"/>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2" name="Oval 53">
                <a:extLst>
                  <a:ext uri="{FF2B5EF4-FFF2-40B4-BE49-F238E27FC236}">
                    <a16:creationId xmlns:a16="http://schemas.microsoft.com/office/drawing/2014/main" id="{1B9B6056-F619-4512-91B4-A20418D5BBB6}"/>
                  </a:ext>
                </a:extLst>
              </p:cNvPr>
              <p:cNvSpPr/>
              <p:nvPr/>
            </p:nvSpPr>
            <p:spPr>
              <a:xfrm rot="11277307">
                <a:off x="1247465" y="3239306"/>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3" name="Oval 54">
                <a:extLst>
                  <a:ext uri="{FF2B5EF4-FFF2-40B4-BE49-F238E27FC236}">
                    <a16:creationId xmlns:a16="http://schemas.microsoft.com/office/drawing/2014/main" id="{6198B4F0-C883-4FC6-B96C-AE06AC287C16}"/>
                  </a:ext>
                </a:extLst>
              </p:cNvPr>
              <p:cNvSpPr/>
              <p:nvPr/>
            </p:nvSpPr>
            <p:spPr>
              <a:xfrm rot="11277307">
                <a:off x="1298632" y="3515504"/>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4" name="Oval 55">
                <a:extLst>
                  <a:ext uri="{FF2B5EF4-FFF2-40B4-BE49-F238E27FC236}">
                    <a16:creationId xmlns:a16="http://schemas.microsoft.com/office/drawing/2014/main" id="{9E8944A2-F07C-47AC-8532-5F5EE9D2815C}"/>
                  </a:ext>
                </a:extLst>
              </p:cNvPr>
              <p:cNvSpPr/>
              <p:nvPr/>
            </p:nvSpPr>
            <p:spPr>
              <a:xfrm rot="11277307">
                <a:off x="1613662" y="4673252"/>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5" name="Oval 56">
                <a:extLst>
                  <a:ext uri="{FF2B5EF4-FFF2-40B4-BE49-F238E27FC236}">
                    <a16:creationId xmlns:a16="http://schemas.microsoft.com/office/drawing/2014/main" id="{847DF114-1E95-49B4-A5C6-35570A6D129D}"/>
                  </a:ext>
                </a:extLst>
              </p:cNvPr>
              <p:cNvSpPr/>
              <p:nvPr/>
            </p:nvSpPr>
            <p:spPr>
              <a:xfrm rot="11277307">
                <a:off x="1456583" y="3669908"/>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6" name="Oval 57">
                <a:extLst>
                  <a:ext uri="{FF2B5EF4-FFF2-40B4-BE49-F238E27FC236}">
                    <a16:creationId xmlns:a16="http://schemas.microsoft.com/office/drawing/2014/main" id="{3C6CB1D5-2830-4710-99EC-72B991AA2FD6}"/>
                  </a:ext>
                </a:extLst>
              </p:cNvPr>
              <p:cNvSpPr/>
              <p:nvPr/>
            </p:nvSpPr>
            <p:spPr>
              <a:xfrm>
                <a:off x="991628" y="3482372"/>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37" name="Oval 58">
                <a:extLst>
                  <a:ext uri="{FF2B5EF4-FFF2-40B4-BE49-F238E27FC236}">
                    <a16:creationId xmlns:a16="http://schemas.microsoft.com/office/drawing/2014/main" id="{55E717BB-68B2-4101-8D22-B05DA59F7A57}"/>
                  </a:ext>
                </a:extLst>
              </p:cNvPr>
              <p:cNvSpPr/>
              <p:nvPr/>
            </p:nvSpPr>
            <p:spPr>
              <a:xfrm>
                <a:off x="888539" y="3971056"/>
                <a:ext cx="177800" cy="169333"/>
              </a:xfrm>
              <a:prstGeom prst="ellipse">
                <a:avLst/>
              </a:prstGeom>
              <a:no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grpSp>
        <p:sp>
          <p:nvSpPr>
            <p:cNvPr id="139" name="Oval 63">
              <a:extLst>
                <a:ext uri="{FF2B5EF4-FFF2-40B4-BE49-F238E27FC236}">
                  <a16:creationId xmlns:a16="http://schemas.microsoft.com/office/drawing/2014/main" id="{67319176-9CA3-443B-8C84-DC7911C5CB09}"/>
                </a:ext>
              </a:extLst>
            </p:cNvPr>
            <p:cNvSpPr/>
            <p:nvPr/>
          </p:nvSpPr>
          <p:spPr>
            <a:xfrm>
              <a:off x="2012718" y="3863551"/>
              <a:ext cx="497865" cy="382295"/>
            </a:xfrm>
            <a:prstGeom prst="ellipse">
              <a:avLst/>
            </a:prstGeom>
            <a:solidFill>
              <a:schemeClr val="accent2">
                <a:lumMod val="75000"/>
                <a:alpha val="60000"/>
              </a:schemeClr>
            </a:solidFill>
            <a:ln>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sp>
          <p:nvSpPr>
            <p:cNvPr id="140" name="TextBox 64">
              <a:extLst>
                <a:ext uri="{FF2B5EF4-FFF2-40B4-BE49-F238E27FC236}">
                  <a16:creationId xmlns:a16="http://schemas.microsoft.com/office/drawing/2014/main" id="{BFA9BF82-A5B0-4852-B2A6-3C9F26188E28}"/>
                </a:ext>
              </a:extLst>
            </p:cNvPr>
            <p:cNvSpPr txBox="1"/>
            <p:nvPr/>
          </p:nvSpPr>
          <p:spPr>
            <a:xfrm>
              <a:off x="1581051" y="2684858"/>
              <a:ext cx="2053526" cy="456776"/>
            </a:xfrm>
            <a:prstGeom prst="rect">
              <a:avLst/>
            </a:prstGeom>
            <a:noFill/>
            <a:ln>
              <a:solidFill>
                <a:srgbClr val="FF0000"/>
              </a:solidFill>
            </a:ln>
          </p:spPr>
          <p:txBody>
            <a:bodyPr wrap="square" rtlCol="0">
              <a:spAutoFit/>
            </a:bodyPr>
            <a:lstStyle/>
            <a:p>
              <a:pPr algn="ctr"/>
              <a:r>
                <a:rPr lang="pt-BR" sz="1400" dirty="0">
                  <a:solidFill>
                    <a:srgbClr val="FF0000"/>
                  </a:solidFill>
                </a:rPr>
                <a:t>centróide - C</a:t>
              </a:r>
            </a:p>
          </p:txBody>
        </p:sp>
        <p:cxnSp>
          <p:nvCxnSpPr>
            <p:cNvPr id="141" name="Straight Arrow Connector 65">
              <a:extLst>
                <a:ext uri="{FF2B5EF4-FFF2-40B4-BE49-F238E27FC236}">
                  <a16:creationId xmlns:a16="http://schemas.microsoft.com/office/drawing/2014/main" id="{D778A8EC-8767-41C5-A75F-F6CB28C7B33D}"/>
                </a:ext>
              </a:extLst>
            </p:cNvPr>
            <p:cNvCxnSpPr>
              <a:cxnSpLocks/>
            </p:cNvCxnSpPr>
            <p:nvPr/>
          </p:nvCxnSpPr>
          <p:spPr>
            <a:xfrm rot="16200000" flipH="1">
              <a:off x="1788463" y="3434858"/>
              <a:ext cx="828342" cy="118031"/>
            </a:xfrm>
            <a:prstGeom prst="straightConnector1">
              <a:avLst/>
            </a:prstGeom>
            <a:ln w="9525" cmpd="sng">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42" name="Block Arc 62">
              <a:extLst>
                <a:ext uri="{FF2B5EF4-FFF2-40B4-BE49-F238E27FC236}">
                  <a16:creationId xmlns:a16="http://schemas.microsoft.com/office/drawing/2014/main" id="{B248DDE4-0F0C-4170-99D1-48EAABDC191F}"/>
                </a:ext>
              </a:extLst>
            </p:cNvPr>
            <p:cNvSpPr/>
            <p:nvPr/>
          </p:nvSpPr>
          <p:spPr>
            <a:xfrm>
              <a:off x="2500088" y="2749627"/>
              <a:ext cx="93726" cy="45719"/>
            </a:xfrm>
            <a:prstGeom prst="blockArc">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solidFill>
                  <a:schemeClr val="tx1"/>
                </a:solidFill>
              </a:endParaRPr>
            </a:p>
          </p:txBody>
        </p:sp>
        <p:sp>
          <p:nvSpPr>
            <p:cNvPr id="143" name="Oval 67">
              <a:extLst>
                <a:ext uri="{FF2B5EF4-FFF2-40B4-BE49-F238E27FC236}">
                  <a16:creationId xmlns:a16="http://schemas.microsoft.com/office/drawing/2014/main" id="{B0CD817B-4653-461B-AE8A-8473A9E568F8}"/>
                </a:ext>
              </a:extLst>
            </p:cNvPr>
            <p:cNvSpPr/>
            <p:nvPr/>
          </p:nvSpPr>
          <p:spPr>
            <a:xfrm>
              <a:off x="3514833" y="3422523"/>
              <a:ext cx="177800" cy="169333"/>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p>
          </p:txBody>
        </p:sp>
        <p:cxnSp>
          <p:nvCxnSpPr>
            <p:cNvPr id="145" name="Straight Arrow Connector 70">
              <a:extLst>
                <a:ext uri="{FF2B5EF4-FFF2-40B4-BE49-F238E27FC236}">
                  <a16:creationId xmlns:a16="http://schemas.microsoft.com/office/drawing/2014/main" id="{303AD632-E29B-4231-95F6-1E35446245E7}"/>
                </a:ext>
              </a:extLst>
            </p:cNvPr>
            <p:cNvCxnSpPr/>
            <p:nvPr/>
          </p:nvCxnSpPr>
          <p:spPr>
            <a:xfrm rot="10800000" flipV="1">
              <a:off x="2301710" y="3479523"/>
              <a:ext cx="1332867" cy="575176"/>
            </a:xfrm>
            <a:prstGeom prst="straightConnector1">
              <a:avLst/>
            </a:prstGeom>
            <a:ln w="25400">
              <a:solidFill>
                <a:srgbClr val="FF0000"/>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48" name="CaixaDeTexto 147">
            <a:extLst>
              <a:ext uri="{FF2B5EF4-FFF2-40B4-BE49-F238E27FC236}">
                <a16:creationId xmlns:a16="http://schemas.microsoft.com/office/drawing/2014/main" id="{1D74AC5B-F4F3-46B4-AF57-C427134692A0}"/>
              </a:ext>
            </a:extLst>
          </p:cNvPr>
          <p:cNvSpPr txBox="1"/>
          <p:nvPr/>
        </p:nvSpPr>
        <p:spPr>
          <a:xfrm>
            <a:off x="9988338" y="6028300"/>
            <a:ext cx="1396536" cy="369332"/>
          </a:xfrm>
          <a:prstGeom prst="rect">
            <a:avLst/>
          </a:prstGeom>
          <a:noFill/>
        </p:spPr>
        <p:txBody>
          <a:bodyPr wrap="none" rtlCol="0">
            <a:spAutoFit/>
          </a:bodyPr>
          <a:lstStyle/>
          <a:p>
            <a:r>
              <a:rPr lang="es-AR" dirty="0" err="1"/>
              <a:t>Mahalanobis</a:t>
            </a:r>
            <a:endParaRPr lang="es-AR" dirty="0"/>
          </a:p>
        </p:txBody>
      </p:sp>
      <p:sp>
        <p:nvSpPr>
          <p:cNvPr id="149" name="Chave Esquerda 148">
            <a:extLst>
              <a:ext uri="{FF2B5EF4-FFF2-40B4-BE49-F238E27FC236}">
                <a16:creationId xmlns:a16="http://schemas.microsoft.com/office/drawing/2014/main" id="{39D7BCA8-9541-4E2C-89B4-F8688E43B3C2}"/>
              </a:ext>
            </a:extLst>
          </p:cNvPr>
          <p:cNvSpPr/>
          <p:nvPr/>
        </p:nvSpPr>
        <p:spPr>
          <a:xfrm>
            <a:off x="5396459" y="2156795"/>
            <a:ext cx="45719" cy="10156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50" name="Retângulo 149">
            <a:extLst>
              <a:ext uri="{FF2B5EF4-FFF2-40B4-BE49-F238E27FC236}">
                <a16:creationId xmlns:a16="http://schemas.microsoft.com/office/drawing/2014/main" id="{1BF609FB-B83E-43FC-ACC6-264CA4AB8D95}"/>
              </a:ext>
            </a:extLst>
          </p:cNvPr>
          <p:cNvSpPr/>
          <p:nvPr/>
        </p:nvSpPr>
        <p:spPr>
          <a:xfrm>
            <a:off x="598739" y="1967567"/>
            <a:ext cx="4496283" cy="1028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838562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BDE1792-AE25-48F7-920D-4C829F49E6A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5" name="Retângulo 4">
            <a:extLst>
              <a:ext uri="{FF2B5EF4-FFF2-40B4-BE49-F238E27FC236}">
                <a16:creationId xmlns:a16="http://schemas.microsoft.com/office/drawing/2014/main" id="{7744601E-38D3-4E38-A828-72B17CB8DE5E}"/>
              </a:ext>
            </a:extLst>
          </p:cNvPr>
          <p:cNvSpPr/>
          <p:nvPr/>
        </p:nvSpPr>
        <p:spPr>
          <a:xfrm>
            <a:off x="598739" y="1214162"/>
            <a:ext cx="1697324" cy="461665"/>
          </a:xfrm>
          <a:prstGeom prst="rect">
            <a:avLst/>
          </a:prstGeom>
        </p:spPr>
        <p:txBody>
          <a:bodyPr wrap="none">
            <a:spAutoFit/>
          </a:bodyPr>
          <a:lstStyle/>
          <a:p>
            <a:r>
              <a:rPr lang="pt-BR" sz="2400" b="1" dirty="0"/>
              <a:t>Background</a:t>
            </a:r>
            <a:endParaRPr lang="es-AR" sz="2400" b="1" dirty="0"/>
          </a:p>
        </p:txBody>
      </p:sp>
      <p:pic>
        <p:nvPicPr>
          <p:cNvPr id="6" name="Imagem 5" descr="Uma imagem contendo mapa, texto&#10;&#10;Descrição gerada com muito alta confiança">
            <a:extLst>
              <a:ext uri="{FF2B5EF4-FFF2-40B4-BE49-F238E27FC236}">
                <a16:creationId xmlns:a16="http://schemas.microsoft.com/office/drawing/2014/main" id="{51DBD4DE-775C-484A-89A0-2BE4DECA4CF1}"/>
              </a:ext>
            </a:extLst>
          </p:cNvPr>
          <p:cNvPicPr>
            <a:picLocks noChangeAspect="1"/>
          </p:cNvPicPr>
          <p:nvPr/>
        </p:nvPicPr>
        <p:blipFill rotWithShape="1">
          <a:blip r:embed="rId3">
            <a:extLst>
              <a:ext uri="{28A0092B-C50C-407E-A947-70E740481C1C}">
                <a14:useLocalDpi xmlns:a14="http://schemas.microsoft.com/office/drawing/2010/main" val="0"/>
              </a:ext>
            </a:extLst>
          </a:blip>
          <a:srcRect l="14476" t="12931" r="12022" b="24014"/>
          <a:stretch/>
        </p:blipFill>
        <p:spPr>
          <a:xfrm>
            <a:off x="622773" y="1675826"/>
            <a:ext cx="3959629" cy="4754547"/>
          </a:xfrm>
          <a:prstGeom prst="rect">
            <a:avLst/>
          </a:prstGeom>
          <a:ln>
            <a:solidFill>
              <a:schemeClr val="tx1"/>
            </a:solidFill>
          </a:ln>
        </p:spPr>
      </p:pic>
      <p:sp>
        <p:nvSpPr>
          <p:cNvPr id="7" name="CaixaDeTexto 6">
            <a:extLst>
              <a:ext uri="{FF2B5EF4-FFF2-40B4-BE49-F238E27FC236}">
                <a16:creationId xmlns:a16="http://schemas.microsoft.com/office/drawing/2014/main" id="{99477246-B16D-4238-9720-90C3FDF22AC4}"/>
              </a:ext>
            </a:extLst>
          </p:cNvPr>
          <p:cNvSpPr txBox="1"/>
          <p:nvPr/>
        </p:nvSpPr>
        <p:spPr>
          <a:xfrm>
            <a:off x="2856308" y="1675825"/>
            <a:ext cx="1895683" cy="646331"/>
          </a:xfrm>
          <a:prstGeom prst="rect">
            <a:avLst/>
          </a:prstGeom>
          <a:noFill/>
        </p:spPr>
        <p:txBody>
          <a:bodyPr wrap="square" rtlCol="0">
            <a:spAutoFit/>
          </a:bodyPr>
          <a:lstStyle/>
          <a:p>
            <a:r>
              <a:rPr lang="es-AR" i="1" dirty="0" err="1"/>
              <a:t>Lonomia</a:t>
            </a:r>
            <a:r>
              <a:rPr lang="es-AR" i="1" dirty="0"/>
              <a:t> </a:t>
            </a:r>
            <a:r>
              <a:rPr lang="es-AR" i="1" dirty="0" err="1"/>
              <a:t>obliqua</a:t>
            </a:r>
            <a:endParaRPr lang="es-AR" i="1" dirty="0"/>
          </a:p>
          <a:p>
            <a:r>
              <a:rPr lang="es-AR" dirty="0"/>
              <a:t>    (1990-2017)</a:t>
            </a:r>
          </a:p>
        </p:txBody>
      </p:sp>
      <p:cxnSp>
        <p:nvCxnSpPr>
          <p:cNvPr id="16" name="Conector de Seta Reta 15">
            <a:extLst>
              <a:ext uri="{FF2B5EF4-FFF2-40B4-BE49-F238E27FC236}">
                <a16:creationId xmlns:a16="http://schemas.microsoft.com/office/drawing/2014/main" id="{CC053195-D8A9-4AAB-8222-0681562A1136}"/>
              </a:ext>
            </a:extLst>
          </p:cNvPr>
          <p:cNvCxnSpPr>
            <a:stCxn id="6" idx="3"/>
          </p:cNvCxnSpPr>
          <p:nvPr/>
        </p:nvCxnSpPr>
        <p:spPr>
          <a:xfrm>
            <a:off x="4582402" y="4053100"/>
            <a:ext cx="709126" cy="92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431E52D1-848E-421D-B62F-FBBFFF3C9D6F}"/>
              </a:ext>
            </a:extLst>
          </p:cNvPr>
          <p:cNvSpPr/>
          <p:nvPr/>
        </p:nvSpPr>
        <p:spPr>
          <a:xfrm>
            <a:off x="6224780" y="3277503"/>
            <a:ext cx="2338974" cy="461665"/>
          </a:xfrm>
          <a:prstGeom prst="rect">
            <a:avLst/>
          </a:prstGeom>
        </p:spPr>
        <p:txBody>
          <a:bodyPr wrap="none">
            <a:spAutoFit/>
          </a:bodyPr>
          <a:lstStyle/>
          <a:p>
            <a:r>
              <a:rPr lang="pt-BR" sz="2400" b="1" dirty="0" err="1"/>
              <a:t>Pseudo</a:t>
            </a:r>
            <a:r>
              <a:rPr lang="pt-BR" sz="2400" b="1" dirty="0"/>
              <a:t> </a:t>
            </a:r>
            <a:r>
              <a:rPr lang="pt-BR" sz="2400" b="1" dirty="0" err="1"/>
              <a:t>Ausencia</a:t>
            </a:r>
            <a:endParaRPr lang="es-AR" sz="2400" b="1" dirty="0"/>
          </a:p>
        </p:txBody>
      </p:sp>
      <p:sp>
        <p:nvSpPr>
          <p:cNvPr id="21" name="CaixaDeTexto 20">
            <a:extLst>
              <a:ext uri="{FF2B5EF4-FFF2-40B4-BE49-F238E27FC236}">
                <a16:creationId xmlns:a16="http://schemas.microsoft.com/office/drawing/2014/main" id="{6DCF35F0-924F-4FFB-B11A-11C5F46FC42A}"/>
              </a:ext>
            </a:extLst>
          </p:cNvPr>
          <p:cNvSpPr txBox="1"/>
          <p:nvPr/>
        </p:nvSpPr>
        <p:spPr>
          <a:xfrm>
            <a:off x="5856539" y="3739168"/>
            <a:ext cx="3075457" cy="923330"/>
          </a:xfrm>
          <a:prstGeom prst="rect">
            <a:avLst/>
          </a:prstGeom>
          <a:noFill/>
        </p:spPr>
        <p:txBody>
          <a:bodyPr wrap="none" rtlCol="0">
            <a:spAutoFit/>
          </a:bodyPr>
          <a:lstStyle/>
          <a:p>
            <a:pPr algn="ctr"/>
            <a:r>
              <a:rPr lang="es-AR" dirty="0"/>
              <a:t>10% del fondo aleatoriamente </a:t>
            </a:r>
          </a:p>
          <a:p>
            <a:pPr algn="ctr"/>
            <a:r>
              <a:rPr lang="es-AR" dirty="0"/>
              <a:t>mostrando en cada réplica</a:t>
            </a:r>
          </a:p>
          <a:p>
            <a:pPr algn="ctr"/>
            <a:r>
              <a:rPr lang="es-AR" b="1" dirty="0"/>
              <a:t>~14000</a:t>
            </a:r>
          </a:p>
        </p:txBody>
      </p:sp>
    </p:spTree>
    <p:extLst>
      <p:ext uri="{BB962C8B-B14F-4D97-AF65-F5344CB8AC3E}">
        <p14:creationId xmlns:p14="http://schemas.microsoft.com/office/powerpoint/2010/main" val="3157204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highlight>
                  <a:srgbClr val="FFFF00"/>
                </a:highlight>
              </a:rPr>
              <a:t>Análisi</a:t>
            </a:r>
            <a:r>
              <a:rPr lang="es-AR" dirty="0"/>
              <a:t>s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719529" y="4501115"/>
            <a:ext cx="6096000" cy="1754326"/>
          </a:xfrm>
          <a:prstGeom prst="rect">
            <a:avLst/>
          </a:prstGeom>
        </p:spPr>
        <p:txBody>
          <a:bodyPr>
            <a:spAutoFit/>
          </a:bodyPr>
          <a:lstStyle/>
          <a:p>
            <a:r>
              <a:rPr lang="es-AR" b="1" dirty="0"/>
              <a:t>Validación:</a:t>
            </a:r>
          </a:p>
          <a:p>
            <a:r>
              <a:rPr lang="es-AR" dirty="0"/>
              <a:t>N-1-jackknie (37 calibración / 1 validación)</a:t>
            </a:r>
          </a:p>
          <a:p>
            <a:endParaRPr lang="es-AR" dirty="0"/>
          </a:p>
          <a:p>
            <a:r>
              <a:rPr lang="es-AR" b="1" dirty="0" err="1"/>
              <a:t>Ensemble</a:t>
            </a:r>
            <a:r>
              <a:rPr lang="es-AR" b="1" dirty="0"/>
              <a:t>:</a:t>
            </a:r>
          </a:p>
          <a:p>
            <a:r>
              <a:rPr lang="es-AR" dirty="0"/>
              <a:t>Frecuencia - </a:t>
            </a:r>
            <a:r>
              <a:rPr lang="es-ES" dirty="0"/>
              <a:t>Presencia </a:t>
            </a:r>
            <a:r>
              <a:rPr lang="es-ES" dirty="0">
                <a:highlight>
                  <a:srgbClr val="FFFF00"/>
                </a:highlight>
              </a:rPr>
              <a:t>mínima</a:t>
            </a:r>
            <a:r>
              <a:rPr lang="es-ES" dirty="0"/>
              <a:t> de la especie (EPT)</a:t>
            </a:r>
            <a:endParaRPr lang="es-AR" dirty="0"/>
          </a:p>
          <a:p>
            <a:endParaRPr lang="es-AR" dirty="0"/>
          </a:p>
        </p:txBody>
      </p:sp>
      <p:sp>
        <p:nvSpPr>
          <p:cNvPr id="2" name="Chave Esquerda 1">
            <a:extLst>
              <a:ext uri="{FF2B5EF4-FFF2-40B4-BE49-F238E27FC236}">
                <a16:creationId xmlns:a16="http://schemas.microsoft.com/office/drawing/2014/main" id="{01D3A703-C64F-42F0-8E5D-665AA9635AE9}"/>
              </a:ext>
            </a:extLst>
          </p:cNvPr>
          <p:cNvSpPr/>
          <p:nvPr/>
        </p:nvSpPr>
        <p:spPr>
          <a:xfrm>
            <a:off x="5419155" y="2402492"/>
            <a:ext cx="59961" cy="2098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3" name="Retângulo 2">
            <a:extLst>
              <a:ext uri="{FF2B5EF4-FFF2-40B4-BE49-F238E27FC236}">
                <a16:creationId xmlns:a16="http://schemas.microsoft.com/office/drawing/2014/main" id="{921FAFD9-C268-43FA-A41E-C28151AA92FC}"/>
              </a:ext>
            </a:extLst>
          </p:cNvPr>
          <p:cNvSpPr/>
          <p:nvPr/>
        </p:nvSpPr>
        <p:spPr>
          <a:xfrm>
            <a:off x="598739" y="2923081"/>
            <a:ext cx="4496283" cy="15780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 name="Imagem 4">
            <a:extLst>
              <a:ext uri="{FF2B5EF4-FFF2-40B4-BE49-F238E27FC236}">
                <a16:creationId xmlns:a16="http://schemas.microsoft.com/office/drawing/2014/main" id="{670DAABD-1DD5-48AA-B492-7D36EC4CF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365" y="1912330"/>
            <a:ext cx="4660321" cy="4660321"/>
          </a:xfrm>
          <a:prstGeom prst="rect">
            <a:avLst/>
          </a:prstGeom>
        </p:spPr>
      </p:pic>
      <p:cxnSp>
        <p:nvCxnSpPr>
          <p:cNvPr id="7" name="Conector reto 6">
            <a:extLst>
              <a:ext uri="{FF2B5EF4-FFF2-40B4-BE49-F238E27FC236}">
                <a16:creationId xmlns:a16="http://schemas.microsoft.com/office/drawing/2014/main" id="{62ECE05E-1911-45AE-A29E-FFEA8EAF3F57}"/>
              </a:ext>
            </a:extLst>
          </p:cNvPr>
          <p:cNvCxnSpPr>
            <a:cxnSpLocks/>
          </p:cNvCxnSpPr>
          <p:nvPr/>
        </p:nvCxnSpPr>
        <p:spPr>
          <a:xfrm>
            <a:off x="9146994" y="5556052"/>
            <a:ext cx="0" cy="6146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A26F8950-133D-4C42-8A0F-83DD6A4B7AD9}"/>
              </a:ext>
            </a:extLst>
          </p:cNvPr>
          <p:cNvSpPr txBox="1"/>
          <p:nvPr/>
        </p:nvSpPr>
        <p:spPr>
          <a:xfrm>
            <a:off x="7641245" y="4823896"/>
            <a:ext cx="3067769" cy="646331"/>
          </a:xfrm>
          <a:prstGeom prst="rect">
            <a:avLst/>
          </a:prstGeom>
          <a:noFill/>
        </p:spPr>
        <p:txBody>
          <a:bodyPr wrap="square" rtlCol="0">
            <a:spAutoFit/>
          </a:bodyPr>
          <a:lstStyle/>
          <a:p>
            <a:pPr algn="ctr"/>
            <a:r>
              <a:rPr lang="es-AR" b="1" dirty="0"/>
              <a:t>91% </a:t>
            </a:r>
          </a:p>
          <a:p>
            <a:pPr algn="ctr"/>
            <a:r>
              <a:rPr lang="es-AR" dirty="0"/>
              <a:t>variación acumulada</a:t>
            </a:r>
          </a:p>
        </p:txBody>
      </p:sp>
      <p:sp>
        <p:nvSpPr>
          <p:cNvPr id="12" name="CaixaDeTexto 11">
            <a:extLst>
              <a:ext uri="{FF2B5EF4-FFF2-40B4-BE49-F238E27FC236}">
                <a16:creationId xmlns:a16="http://schemas.microsoft.com/office/drawing/2014/main" id="{FFA76362-65C0-4B9E-B173-1ABD9450A85D}"/>
              </a:ext>
            </a:extLst>
          </p:cNvPr>
          <p:cNvSpPr txBox="1"/>
          <p:nvPr/>
        </p:nvSpPr>
        <p:spPr>
          <a:xfrm>
            <a:off x="10217130" y="5857557"/>
            <a:ext cx="484428" cy="369332"/>
          </a:xfrm>
          <a:prstGeom prst="rect">
            <a:avLst/>
          </a:prstGeom>
          <a:noFill/>
        </p:spPr>
        <p:txBody>
          <a:bodyPr wrap="none" rtlCol="0">
            <a:spAutoFit/>
          </a:bodyPr>
          <a:lstStyle/>
          <a:p>
            <a:r>
              <a:rPr lang="es-AR" dirty="0"/>
              <a:t>(…)</a:t>
            </a:r>
          </a:p>
        </p:txBody>
      </p:sp>
    </p:spTree>
    <p:extLst>
      <p:ext uri="{BB962C8B-B14F-4D97-AF65-F5344CB8AC3E}">
        <p14:creationId xmlns:p14="http://schemas.microsoft.com/office/powerpoint/2010/main" val="30064343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CAFA9C0-9CA4-4948-ADC7-3436058070C9}"/>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5" name="CaixaDeTexto 4">
            <a:extLst>
              <a:ext uri="{FF2B5EF4-FFF2-40B4-BE49-F238E27FC236}">
                <a16:creationId xmlns:a16="http://schemas.microsoft.com/office/drawing/2014/main" id="{647E3FF2-D4B1-4C73-BBD7-DE1B508A56CD}"/>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6" name="CaixaDeTexto 5">
            <a:extLst>
              <a:ext uri="{FF2B5EF4-FFF2-40B4-BE49-F238E27FC236}">
                <a16:creationId xmlns:a16="http://schemas.microsoft.com/office/drawing/2014/main" id="{FA354742-2585-42D9-BDA3-6EEDE45B5F49}"/>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7" name="Conector de Seta Reta 6">
            <a:extLst>
              <a:ext uri="{FF2B5EF4-FFF2-40B4-BE49-F238E27FC236}">
                <a16:creationId xmlns:a16="http://schemas.microsoft.com/office/drawing/2014/main" id="{6953EE12-E54F-43D4-AB4C-AB2579222D28}"/>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00573A34-762A-4461-9270-EEE2A569120D}"/>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9" name="Retângulo 8">
            <a:extLst>
              <a:ext uri="{FF2B5EF4-FFF2-40B4-BE49-F238E27FC236}">
                <a16:creationId xmlns:a16="http://schemas.microsoft.com/office/drawing/2014/main" id="{FB56D380-6C5C-44F9-AD59-D6DBC3D78F85}"/>
              </a:ext>
            </a:extLst>
          </p:cNvPr>
          <p:cNvSpPr/>
          <p:nvPr/>
        </p:nvSpPr>
        <p:spPr>
          <a:xfrm>
            <a:off x="719529" y="4501115"/>
            <a:ext cx="6096000" cy="1754326"/>
          </a:xfrm>
          <a:prstGeom prst="rect">
            <a:avLst/>
          </a:prstGeom>
        </p:spPr>
        <p:txBody>
          <a:bodyPr>
            <a:spAutoFit/>
          </a:bodyPr>
          <a:lstStyle/>
          <a:p>
            <a:r>
              <a:rPr lang="es-AR" b="1" dirty="0"/>
              <a:t>Validación:</a:t>
            </a:r>
          </a:p>
          <a:p>
            <a:r>
              <a:rPr lang="es-AR" dirty="0"/>
              <a:t>N-1-jackknie (37 calibración / 1 validación)</a:t>
            </a:r>
          </a:p>
          <a:p>
            <a:endParaRPr lang="es-AR" dirty="0"/>
          </a:p>
          <a:p>
            <a:r>
              <a:rPr lang="es-AR" b="1" dirty="0" err="1"/>
              <a:t>Ensemble</a:t>
            </a:r>
            <a:r>
              <a:rPr lang="es-AR" b="1" dirty="0"/>
              <a:t>:</a:t>
            </a:r>
          </a:p>
          <a:p>
            <a:r>
              <a:rPr lang="es-AR" dirty="0"/>
              <a:t>Frecuencia - </a:t>
            </a:r>
            <a:r>
              <a:rPr lang="es-ES" dirty="0"/>
              <a:t>Presencia mínima de la especie (EPT)</a:t>
            </a:r>
            <a:endParaRPr lang="es-AR" dirty="0"/>
          </a:p>
          <a:p>
            <a:endParaRPr lang="es-AR" dirty="0"/>
          </a:p>
        </p:txBody>
      </p:sp>
      <p:pic>
        <p:nvPicPr>
          <p:cNvPr id="10" name="Imagem 9">
            <a:extLst>
              <a:ext uri="{FF2B5EF4-FFF2-40B4-BE49-F238E27FC236}">
                <a16:creationId xmlns:a16="http://schemas.microsoft.com/office/drawing/2014/main" id="{8F4DEFC1-CA6E-42AC-A9E2-2CFA37A5F509}"/>
              </a:ext>
            </a:extLst>
          </p:cNvPr>
          <p:cNvPicPr>
            <a:picLocks noChangeAspect="1"/>
          </p:cNvPicPr>
          <p:nvPr/>
        </p:nvPicPr>
        <p:blipFill>
          <a:blip r:embed="rId3"/>
          <a:stretch>
            <a:fillRect/>
          </a:stretch>
        </p:blipFill>
        <p:spPr>
          <a:xfrm>
            <a:off x="5675954" y="1912330"/>
            <a:ext cx="6516046" cy="4465072"/>
          </a:xfrm>
          <a:prstGeom prst="rect">
            <a:avLst/>
          </a:prstGeom>
        </p:spPr>
      </p:pic>
      <p:sp>
        <p:nvSpPr>
          <p:cNvPr id="11" name="Chave Esquerda 10">
            <a:extLst>
              <a:ext uri="{FF2B5EF4-FFF2-40B4-BE49-F238E27FC236}">
                <a16:creationId xmlns:a16="http://schemas.microsoft.com/office/drawing/2014/main" id="{A1FABCD7-C8BC-4A9B-9C62-52361359847A}"/>
              </a:ext>
            </a:extLst>
          </p:cNvPr>
          <p:cNvSpPr/>
          <p:nvPr/>
        </p:nvSpPr>
        <p:spPr>
          <a:xfrm>
            <a:off x="5419155" y="2402492"/>
            <a:ext cx="67245" cy="24393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2" name="Retângulo 11">
            <a:extLst>
              <a:ext uri="{FF2B5EF4-FFF2-40B4-BE49-F238E27FC236}">
                <a16:creationId xmlns:a16="http://schemas.microsoft.com/office/drawing/2014/main" id="{9358825E-E0BA-4C2F-A7FA-086716A00C7E}"/>
              </a:ext>
            </a:extLst>
          </p:cNvPr>
          <p:cNvSpPr/>
          <p:nvPr/>
        </p:nvSpPr>
        <p:spPr>
          <a:xfrm>
            <a:off x="598739" y="2923081"/>
            <a:ext cx="4496283" cy="15780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tângulo 12">
            <a:extLst>
              <a:ext uri="{FF2B5EF4-FFF2-40B4-BE49-F238E27FC236}">
                <a16:creationId xmlns:a16="http://schemas.microsoft.com/office/drawing/2014/main" id="{9CB5F352-CD9C-446D-93CF-507D80E485A8}"/>
              </a:ext>
            </a:extLst>
          </p:cNvPr>
          <p:cNvSpPr/>
          <p:nvPr/>
        </p:nvSpPr>
        <p:spPr>
          <a:xfrm>
            <a:off x="6815529" y="6253717"/>
            <a:ext cx="5020990" cy="369332"/>
          </a:xfrm>
          <a:prstGeom prst="rect">
            <a:avLst/>
          </a:prstGeom>
        </p:spPr>
        <p:txBody>
          <a:bodyPr wrap="none">
            <a:spAutoFit/>
          </a:bodyPr>
          <a:lstStyle/>
          <a:p>
            <a:r>
              <a:rPr lang="es-AR" b="1" dirty="0"/>
              <a:t>Variación de los componentes en el </a:t>
            </a:r>
            <a:r>
              <a:rPr lang="es-AR" b="1" dirty="0" err="1"/>
              <a:t>area</a:t>
            </a:r>
            <a:r>
              <a:rPr lang="es-AR" b="1" dirty="0"/>
              <a:t> estudiada</a:t>
            </a:r>
          </a:p>
        </p:txBody>
      </p:sp>
    </p:spTree>
    <p:extLst>
      <p:ext uri="{BB962C8B-B14F-4D97-AF65-F5344CB8AC3E}">
        <p14:creationId xmlns:p14="http://schemas.microsoft.com/office/powerpoint/2010/main" val="3108684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543816" y="4454952"/>
            <a:ext cx="6096000" cy="2308324"/>
          </a:xfrm>
          <a:prstGeom prst="rect">
            <a:avLst/>
          </a:prstGeom>
        </p:spPr>
        <p:txBody>
          <a:bodyPr>
            <a:spAutoFit/>
          </a:bodyPr>
          <a:lstStyle/>
          <a:p>
            <a:r>
              <a:rPr lang="es-AR" b="1" dirty="0"/>
              <a:t>Validación:</a:t>
            </a:r>
          </a:p>
          <a:p>
            <a:r>
              <a:rPr lang="es-AR" b="1" dirty="0"/>
              <a:t>N-1-jackknife (37 calibración / 1 validación)</a:t>
            </a:r>
          </a:p>
          <a:p>
            <a:r>
              <a:rPr lang="es-AR" dirty="0" err="1"/>
              <a:t>Sensibilidae</a:t>
            </a:r>
            <a:endParaRPr lang="es-AR" dirty="0"/>
          </a:p>
          <a:p>
            <a:r>
              <a:rPr lang="es-AR" dirty="0"/>
              <a:t>P-valor (Pearson et al. 2007)</a:t>
            </a:r>
          </a:p>
          <a:p>
            <a:endParaRPr lang="es-AR" dirty="0"/>
          </a:p>
          <a:p>
            <a:r>
              <a:rPr lang="es-AR" b="1" dirty="0" err="1"/>
              <a:t>Ensemble</a:t>
            </a:r>
            <a:r>
              <a:rPr lang="es-AR" b="1" dirty="0"/>
              <a:t>:</a:t>
            </a:r>
          </a:p>
          <a:p>
            <a:r>
              <a:rPr lang="es-AR" dirty="0"/>
              <a:t>Frecuencia - </a:t>
            </a:r>
            <a:r>
              <a:rPr lang="es-ES" dirty="0"/>
              <a:t>Presencia mínima de la especie (EPT)</a:t>
            </a:r>
            <a:endParaRPr lang="es-AR" dirty="0"/>
          </a:p>
          <a:p>
            <a:endParaRPr lang="es-AR" dirty="0"/>
          </a:p>
        </p:txBody>
      </p:sp>
      <p:sp>
        <p:nvSpPr>
          <p:cNvPr id="2" name="Chave Esquerda 1">
            <a:extLst>
              <a:ext uri="{FF2B5EF4-FFF2-40B4-BE49-F238E27FC236}">
                <a16:creationId xmlns:a16="http://schemas.microsoft.com/office/drawing/2014/main" id="{01D3A703-C64F-42F0-8E5D-665AA9635AE9}"/>
              </a:ext>
            </a:extLst>
          </p:cNvPr>
          <p:cNvSpPr/>
          <p:nvPr/>
        </p:nvSpPr>
        <p:spPr>
          <a:xfrm>
            <a:off x="5599037" y="3812046"/>
            <a:ext cx="59961" cy="2098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3" name="Retângulo 2">
            <a:extLst>
              <a:ext uri="{FF2B5EF4-FFF2-40B4-BE49-F238E27FC236}">
                <a16:creationId xmlns:a16="http://schemas.microsoft.com/office/drawing/2014/main" id="{921FAFD9-C268-43FA-A41E-C28151AA92FC}"/>
              </a:ext>
            </a:extLst>
          </p:cNvPr>
          <p:cNvSpPr/>
          <p:nvPr/>
        </p:nvSpPr>
        <p:spPr>
          <a:xfrm>
            <a:off x="543816" y="4501115"/>
            <a:ext cx="4496283" cy="1144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 name="Imagem 10" descr="Uma imagem contendo mapa, texto&#10;&#10;Descrição gerada com muito alta confiança">
            <a:extLst>
              <a:ext uri="{FF2B5EF4-FFF2-40B4-BE49-F238E27FC236}">
                <a16:creationId xmlns:a16="http://schemas.microsoft.com/office/drawing/2014/main" id="{02364070-4270-47D3-B377-5F6BE0F0E17F}"/>
              </a:ext>
            </a:extLst>
          </p:cNvPr>
          <p:cNvPicPr>
            <a:picLocks noChangeAspect="1"/>
          </p:cNvPicPr>
          <p:nvPr/>
        </p:nvPicPr>
        <p:blipFill rotWithShape="1">
          <a:blip r:embed="rId3">
            <a:extLst>
              <a:ext uri="{28A0092B-C50C-407E-A947-70E740481C1C}">
                <a14:useLocalDpi xmlns:a14="http://schemas.microsoft.com/office/drawing/2010/main" val="0"/>
              </a:ext>
            </a:extLst>
          </a:blip>
          <a:srcRect l="14476" t="12931" r="12022" b="24014"/>
          <a:stretch/>
        </p:blipFill>
        <p:spPr>
          <a:xfrm>
            <a:off x="6563895" y="1916396"/>
            <a:ext cx="3959629" cy="4754547"/>
          </a:xfrm>
          <a:prstGeom prst="rect">
            <a:avLst/>
          </a:prstGeom>
          <a:ln>
            <a:solidFill>
              <a:schemeClr val="tx1"/>
            </a:solidFill>
          </a:ln>
        </p:spPr>
      </p:pic>
      <p:sp>
        <p:nvSpPr>
          <p:cNvPr id="4" name="Elipse 3">
            <a:extLst>
              <a:ext uri="{FF2B5EF4-FFF2-40B4-BE49-F238E27FC236}">
                <a16:creationId xmlns:a16="http://schemas.microsoft.com/office/drawing/2014/main" id="{6137C331-FFC4-4F98-92C4-E61B979FF690}"/>
              </a:ext>
            </a:extLst>
          </p:cNvPr>
          <p:cNvSpPr/>
          <p:nvPr/>
        </p:nvSpPr>
        <p:spPr>
          <a:xfrm>
            <a:off x="8961001" y="4372786"/>
            <a:ext cx="84263" cy="866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95018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543816" y="4454952"/>
            <a:ext cx="6096000" cy="2308324"/>
          </a:xfrm>
          <a:prstGeom prst="rect">
            <a:avLst/>
          </a:prstGeom>
        </p:spPr>
        <p:txBody>
          <a:bodyPr>
            <a:spAutoFit/>
          </a:bodyPr>
          <a:lstStyle/>
          <a:p>
            <a:r>
              <a:rPr lang="es-AR" b="1" dirty="0"/>
              <a:t>Validación:</a:t>
            </a:r>
          </a:p>
          <a:p>
            <a:r>
              <a:rPr lang="es-AR" b="1" dirty="0"/>
              <a:t>N-1-jackknie (37 calibración / 1 validación)</a:t>
            </a:r>
          </a:p>
          <a:p>
            <a:r>
              <a:rPr lang="es-AR" dirty="0" err="1"/>
              <a:t>Sensibilidae</a:t>
            </a:r>
            <a:endParaRPr lang="es-AR" dirty="0"/>
          </a:p>
          <a:p>
            <a:r>
              <a:rPr lang="es-AR" dirty="0"/>
              <a:t>P-valor (Pearson et al. 2007)</a:t>
            </a:r>
          </a:p>
          <a:p>
            <a:endParaRPr lang="es-AR" dirty="0"/>
          </a:p>
          <a:p>
            <a:r>
              <a:rPr lang="es-AR" b="1" dirty="0" err="1"/>
              <a:t>Ensemble</a:t>
            </a:r>
            <a:r>
              <a:rPr lang="es-AR" b="1" dirty="0"/>
              <a:t>:</a:t>
            </a:r>
          </a:p>
          <a:p>
            <a:r>
              <a:rPr lang="es-AR" dirty="0"/>
              <a:t>Frecuencia - </a:t>
            </a:r>
            <a:r>
              <a:rPr lang="es-ES" dirty="0"/>
              <a:t>Presencia mínima de la especie (EPT)</a:t>
            </a:r>
            <a:endParaRPr lang="es-AR" dirty="0"/>
          </a:p>
          <a:p>
            <a:endParaRPr lang="es-AR" dirty="0"/>
          </a:p>
        </p:txBody>
      </p:sp>
      <p:sp>
        <p:nvSpPr>
          <p:cNvPr id="2" name="Chave Esquerda 1">
            <a:extLst>
              <a:ext uri="{FF2B5EF4-FFF2-40B4-BE49-F238E27FC236}">
                <a16:creationId xmlns:a16="http://schemas.microsoft.com/office/drawing/2014/main" id="{01D3A703-C64F-42F0-8E5D-665AA9635AE9}"/>
              </a:ext>
            </a:extLst>
          </p:cNvPr>
          <p:cNvSpPr/>
          <p:nvPr/>
        </p:nvSpPr>
        <p:spPr>
          <a:xfrm>
            <a:off x="5599037" y="3812046"/>
            <a:ext cx="59961" cy="2098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3" name="Retângulo 2">
            <a:extLst>
              <a:ext uri="{FF2B5EF4-FFF2-40B4-BE49-F238E27FC236}">
                <a16:creationId xmlns:a16="http://schemas.microsoft.com/office/drawing/2014/main" id="{921FAFD9-C268-43FA-A41E-C28151AA92FC}"/>
              </a:ext>
            </a:extLst>
          </p:cNvPr>
          <p:cNvSpPr/>
          <p:nvPr/>
        </p:nvSpPr>
        <p:spPr>
          <a:xfrm>
            <a:off x="543816" y="4501115"/>
            <a:ext cx="4496283" cy="1144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 name="Imagem 10" descr="Uma imagem contendo mapa, texto&#10;&#10;Descrição gerada com muito alta confiança">
            <a:extLst>
              <a:ext uri="{FF2B5EF4-FFF2-40B4-BE49-F238E27FC236}">
                <a16:creationId xmlns:a16="http://schemas.microsoft.com/office/drawing/2014/main" id="{02364070-4270-47D3-B377-5F6BE0F0E17F}"/>
              </a:ext>
            </a:extLst>
          </p:cNvPr>
          <p:cNvPicPr>
            <a:picLocks noChangeAspect="1"/>
          </p:cNvPicPr>
          <p:nvPr/>
        </p:nvPicPr>
        <p:blipFill rotWithShape="1">
          <a:blip r:embed="rId3">
            <a:extLst>
              <a:ext uri="{28A0092B-C50C-407E-A947-70E740481C1C}">
                <a14:useLocalDpi xmlns:a14="http://schemas.microsoft.com/office/drawing/2010/main" val="0"/>
              </a:ext>
            </a:extLst>
          </a:blip>
          <a:srcRect l="14476" t="12931" r="12022" b="24014"/>
          <a:stretch/>
        </p:blipFill>
        <p:spPr>
          <a:xfrm>
            <a:off x="6563895" y="1916396"/>
            <a:ext cx="3959629" cy="4754547"/>
          </a:xfrm>
          <a:prstGeom prst="rect">
            <a:avLst/>
          </a:prstGeom>
          <a:ln>
            <a:solidFill>
              <a:schemeClr val="tx1"/>
            </a:solidFill>
          </a:ln>
        </p:spPr>
      </p:pic>
      <p:sp>
        <p:nvSpPr>
          <p:cNvPr id="4" name="Elipse 3">
            <a:extLst>
              <a:ext uri="{FF2B5EF4-FFF2-40B4-BE49-F238E27FC236}">
                <a16:creationId xmlns:a16="http://schemas.microsoft.com/office/drawing/2014/main" id="{6137C331-FFC4-4F98-92C4-E61B979FF690}"/>
              </a:ext>
            </a:extLst>
          </p:cNvPr>
          <p:cNvSpPr/>
          <p:nvPr/>
        </p:nvSpPr>
        <p:spPr>
          <a:xfrm>
            <a:off x="9425696" y="4387776"/>
            <a:ext cx="84263" cy="866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19153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543816" y="4454952"/>
            <a:ext cx="6096000" cy="2308324"/>
          </a:xfrm>
          <a:prstGeom prst="rect">
            <a:avLst/>
          </a:prstGeom>
        </p:spPr>
        <p:txBody>
          <a:bodyPr>
            <a:spAutoFit/>
          </a:bodyPr>
          <a:lstStyle/>
          <a:p>
            <a:r>
              <a:rPr lang="es-AR" b="1" dirty="0"/>
              <a:t>Validación:</a:t>
            </a:r>
          </a:p>
          <a:p>
            <a:r>
              <a:rPr lang="es-AR" b="1" dirty="0"/>
              <a:t>N-1-jackknie (37 calibración / 1 validación)</a:t>
            </a:r>
          </a:p>
          <a:p>
            <a:r>
              <a:rPr lang="es-AR" dirty="0" err="1"/>
              <a:t>Sensibilidae</a:t>
            </a:r>
            <a:endParaRPr lang="es-AR" dirty="0"/>
          </a:p>
          <a:p>
            <a:r>
              <a:rPr lang="es-AR" dirty="0"/>
              <a:t>P-valor (Pearson et al. 2007)</a:t>
            </a:r>
          </a:p>
          <a:p>
            <a:endParaRPr lang="es-AR" dirty="0"/>
          </a:p>
          <a:p>
            <a:r>
              <a:rPr lang="es-AR" b="1" dirty="0" err="1"/>
              <a:t>Ensemble</a:t>
            </a:r>
            <a:r>
              <a:rPr lang="es-AR" b="1" dirty="0"/>
              <a:t>:</a:t>
            </a:r>
          </a:p>
          <a:p>
            <a:r>
              <a:rPr lang="es-AR" dirty="0"/>
              <a:t>Frecuencia - </a:t>
            </a:r>
            <a:r>
              <a:rPr lang="es-ES" dirty="0"/>
              <a:t>Presencia mínima de la especie (EPT)</a:t>
            </a:r>
            <a:endParaRPr lang="es-AR" dirty="0"/>
          </a:p>
          <a:p>
            <a:endParaRPr lang="es-AR" dirty="0"/>
          </a:p>
        </p:txBody>
      </p:sp>
      <p:sp>
        <p:nvSpPr>
          <p:cNvPr id="2" name="Chave Esquerda 1">
            <a:extLst>
              <a:ext uri="{FF2B5EF4-FFF2-40B4-BE49-F238E27FC236}">
                <a16:creationId xmlns:a16="http://schemas.microsoft.com/office/drawing/2014/main" id="{01D3A703-C64F-42F0-8E5D-665AA9635AE9}"/>
              </a:ext>
            </a:extLst>
          </p:cNvPr>
          <p:cNvSpPr/>
          <p:nvPr/>
        </p:nvSpPr>
        <p:spPr>
          <a:xfrm>
            <a:off x="5599037" y="3812046"/>
            <a:ext cx="59961" cy="2098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3" name="Retângulo 2">
            <a:extLst>
              <a:ext uri="{FF2B5EF4-FFF2-40B4-BE49-F238E27FC236}">
                <a16:creationId xmlns:a16="http://schemas.microsoft.com/office/drawing/2014/main" id="{921FAFD9-C268-43FA-A41E-C28151AA92FC}"/>
              </a:ext>
            </a:extLst>
          </p:cNvPr>
          <p:cNvSpPr/>
          <p:nvPr/>
        </p:nvSpPr>
        <p:spPr>
          <a:xfrm>
            <a:off x="543816" y="4501115"/>
            <a:ext cx="4496283" cy="1144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 name="Imagem 10" descr="Uma imagem contendo mapa, texto&#10;&#10;Descrição gerada com muito alta confiança">
            <a:extLst>
              <a:ext uri="{FF2B5EF4-FFF2-40B4-BE49-F238E27FC236}">
                <a16:creationId xmlns:a16="http://schemas.microsoft.com/office/drawing/2014/main" id="{02364070-4270-47D3-B377-5F6BE0F0E17F}"/>
              </a:ext>
            </a:extLst>
          </p:cNvPr>
          <p:cNvPicPr>
            <a:picLocks noChangeAspect="1"/>
          </p:cNvPicPr>
          <p:nvPr/>
        </p:nvPicPr>
        <p:blipFill rotWithShape="1">
          <a:blip r:embed="rId3">
            <a:extLst>
              <a:ext uri="{28A0092B-C50C-407E-A947-70E740481C1C}">
                <a14:useLocalDpi xmlns:a14="http://schemas.microsoft.com/office/drawing/2010/main" val="0"/>
              </a:ext>
            </a:extLst>
          </a:blip>
          <a:srcRect l="14476" t="12931" r="12022" b="24014"/>
          <a:stretch/>
        </p:blipFill>
        <p:spPr>
          <a:xfrm>
            <a:off x="6563895" y="1916396"/>
            <a:ext cx="3959629" cy="4754547"/>
          </a:xfrm>
          <a:prstGeom prst="rect">
            <a:avLst/>
          </a:prstGeom>
          <a:ln>
            <a:solidFill>
              <a:schemeClr val="tx1"/>
            </a:solidFill>
          </a:ln>
        </p:spPr>
      </p:pic>
      <p:sp>
        <p:nvSpPr>
          <p:cNvPr id="4" name="Elipse 3">
            <a:extLst>
              <a:ext uri="{FF2B5EF4-FFF2-40B4-BE49-F238E27FC236}">
                <a16:creationId xmlns:a16="http://schemas.microsoft.com/office/drawing/2014/main" id="{6137C331-FFC4-4F98-92C4-E61B979FF690}"/>
              </a:ext>
            </a:extLst>
          </p:cNvPr>
          <p:cNvSpPr/>
          <p:nvPr/>
        </p:nvSpPr>
        <p:spPr>
          <a:xfrm>
            <a:off x="9515637" y="4144810"/>
            <a:ext cx="84263" cy="8662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082283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CB9B275-B90E-4A13-A0CF-D4B6DD3E62A4}"/>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5" name="CaixaDeTexto 4">
            <a:extLst>
              <a:ext uri="{FF2B5EF4-FFF2-40B4-BE49-F238E27FC236}">
                <a16:creationId xmlns:a16="http://schemas.microsoft.com/office/drawing/2014/main" id="{47A68EA5-616F-4325-85A2-5CF82AF058A0}"/>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6" name="CaixaDeTexto 5">
            <a:extLst>
              <a:ext uri="{FF2B5EF4-FFF2-40B4-BE49-F238E27FC236}">
                <a16:creationId xmlns:a16="http://schemas.microsoft.com/office/drawing/2014/main" id="{EF8EFCDE-FDFE-4969-9815-923A903CD259}"/>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7" name="Conector de Seta Reta 6">
            <a:extLst>
              <a:ext uri="{FF2B5EF4-FFF2-40B4-BE49-F238E27FC236}">
                <a16:creationId xmlns:a16="http://schemas.microsoft.com/office/drawing/2014/main" id="{35E11FC1-08AB-4C43-BDAE-EDAC840F2A92}"/>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5093B46F-B9B3-43C0-AD05-143FF3638287}"/>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9" name="Retângulo 8">
            <a:extLst>
              <a:ext uri="{FF2B5EF4-FFF2-40B4-BE49-F238E27FC236}">
                <a16:creationId xmlns:a16="http://schemas.microsoft.com/office/drawing/2014/main" id="{63EBA5C4-B72E-4641-ADC7-08422F608FC0}"/>
              </a:ext>
            </a:extLst>
          </p:cNvPr>
          <p:cNvSpPr/>
          <p:nvPr/>
        </p:nvSpPr>
        <p:spPr>
          <a:xfrm>
            <a:off x="543816" y="4454952"/>
            <a:ext cx="6096000" cy="2308324"/>
          </a:xfrm>
          <a:prstGeom prst="rect">
            <a:avLst/>
          </a:prstGeom>
        </p:spPr>
        <p:txBody>
          <a:bodyPr>
            <a:spAutoFit/>
          </a:bodyPr>
          <a:lstStyle/>
          <a:p>
            <a:r>
              <a:rPr lang="es-AR" b="1" dirty="0"/>
              <a:t>Validación:</a:t>
            </a:r>
          </a:p>
          <a:p>
            <a:r>
              <a:rPr lang="es-AR" dirty="0"/>
              <a:t>N-1-jackknie (37 calibración / 1 validación)</a:t>
            </a:r>
          </a:p>
          <a:p>
            <a:r>
              <a:rPr lang="es-AR" b="1" dirty="0" err="1"/>
              <a:t>Sensibilidae</a:t>
            </a:r>
            <a:endParaRPr lang="es-AR" b="1" dirty="0"/>
          </a:p>
          <a:p>
            <a:r>
              <a:rPr lang="es-AR" dirty="0"/>
              <a:t>P-valor (Pearson et al. 2007)</a:t>
            </a:r>
          </a:p>
          <a:p>
            <a:endParaRPr lang="es-AR" dirty="0"/>
          </a:p>
          <a:p>
            <a:r>
              <a:rPr lang="es-AR" b="1" dirty="0" err="1"/>
              <a:t>Ensemble</a:t>
            </a:r>
            <a:r>
              <a:rPr lang="es-AR" b="1" dirty="0"/>
              <a:t>:</a:t>
            </a:r>
          </a:p>
          <a:p>
            <a:r>
              <a:rPr lang="es-AR" dirty="0"/>
              <a:t>Frecuencia - </a:t>
            </a:r>
            <a:r>
              <a:rPr lang="es-ES" dirty="0"/>
              <a:t>Presencia mínima de la especie (EPT)</a:t>
            </a:r>
            <a:endParaRPr lang="es-AR" dirty="0"/>
          </a:p>
          <a:p>
            <a:endParaRPr lang="es-AR" dirty="0"/>
          </a:p>
        </p:txBody>
      </p:sp>
      <p:sp>
        <p:nvSpPr>
          <p:cNvPr id="10" name="Chave Esquerda 9">
            <a:extLst>
              <a:ext uri="{FF2B5EF4-FFF2-40B4-BE49-F238E27FC236}">
                <a16:creationId xmlns:a16="http://schemas.microsoft.com/office/drawing/2014/main" id="{54BD1C43-FA2C-44AD-95F3-B9EE7980D051}"/>
              </a:ext>
            </a:extLst>
          </p:cNvPr>
          <p:cNvSpPr/>
          <p:nvPr/>
        </p:nvSpPr>
        <p:spPr>
          <a:xfrm>
            <a:off x="5599037" y="3812046"/>
            <a:ext cx="59961" cy="2098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1" name="Retângulo 10">
            <a:extLst>
              <a:ext uri="{FF2B5EF4-FFF2-40B4-BE49-F238E27FC236}">
                <a16:creationId xmlns:a16="http://schemas.microsoft.com/office/drawing/2014/main" id="{A38297C7-CC0B-4A30-87B5-B6DD44C9374A}"/>
              </a:ext>
            </a:extLst>
          </p:cNvPr>
          <p:cNvSpPr/>
          <p:nvPr/>
        </p:nvSpPr>
        <p:spPr>
          <a:xfrm>
            <a:off x="543816" y="4501115"/>
            <a:ext cx="4496283" cy="1144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25" name="Agrupar 24">
            <a:extLst>
              <a:ext uri="{FF2B5EF4-FFF2-40B4-BE49-F238E27FC236}">
                <a16:creationId xmlns:a16="http://schemas.microsoft.com/office/drawing/2014/main" id="{EC3DA08D-61E5-45C1-BAC7-C7939862DB56}"/>
              </a:ext>
            </a:extLst>
          </p:cNvPr>
          <p:cNvGrpSpPr/>
          <p:nvPr/>
        </p:nvGrpSpPr>
        <p:grpSpPr>
          <a:xfrm>
            <a:off x="5956170" y="3812046"/>
            <a:ext cx="1979815" cy="2242002"/>
            <a:chOff x="5901984" y="2130784"/>
            <a:chExt cx="4010348" cy="4815448"/>
          </a:xfrm>
        </p:grpSpPr>
        <p:pic>
          <p:nvPicPr>
            <p:cNvPr id="23" name="Imagem 22" descr="Uma imagem contendo mapa, texto&#10;&#10;Descrição gerada com muito alta confiança">
              <a:extLst>
                <a:ext uri="{FF2B5EF4-FFF2-40B4-BE49-F238E27FC236}">
                  <a16:creationId xmlns:a16="http://schemas.microsoft.com/office/drawing/2014/main" id="{DFD610B3-A320-4D95-A0B7-642D47E9AD51}"/>
                </a:ext>
              </a:extLst>
            </p:cNvPr>
            <p:cNvPicPr>
              <a:picLocks noChangeAspect="1"/>
            </p:cNvPicPr>
            <p:nvPr/>
          </p:nvPicPr>
          <p:blipFill rotWithShape="1">
            <a:blip r:embed="rId3">
              <a:extLst>
                <a:ext uri="{28A0092B-C50C-407E-A947-70E740481C1C}">
                  <a14:useLocalDpi xmlns:a14="http://schemas.microsoft.com/office/drawing/2010/main" val="0"/>
                </a:ext>
              </a:extLst>
            </a:blip>
            <a:srcRect l="14476" t="12931" r="12022" b="24014"/>
            <a:stretch/>
          </p:blipFill>
          <p:spPr>
            <a:xfrm>
              <a:off x="5901984" y="2130784"/>
              <a:ext cx="4010348" cy="4815448"/>
            </a:xfrm>
            <a:prstGeom prst="rect">
              <a:avLst/>
            </a:prstGeom>
            <a:ln>
              <a:solidFill>
                <a:schemeClr val="tx1"/>
              </a:solidFill>
            </a:ln>
          </p:spPr>
        </p:pic>
        <p:sp>
          <p:nvSpPr>
            <p:cNvPr id="24" name="Elipse 23">
              <a:extLst>
                <a:ext uri="{FF2B5EF4-FFF2-40B4-BE49-F238E27FC236}">
                  <a16:creationId xmlns:a16="http://schemas.microsoft.com/office/drawing/2014/main" id="{4C072969-D390-4042-880A-9FC97A007182}"/>
                </a:ext>
              </a:extLst>
            </p:cNvPr>
            <p:cNvSpPr/>
            <p:nvPr/>
          </p:nvSpPr>
          <p:spPr>
            <a:xfrm>
              <a:off x="8904762" y="4375240"/>
              <a:ext cx="83945" cy="8773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27" name="Sinal de Adição 26">
            <a:extLst>
              <a:ext uri="{FF2B5EF4-FFF2-40B4-BE49-F238E27FC236}">
                <a16:creationId xmlns:a16="http://schemas.microsoft.com/office/drawing/2014/main" id="{22626C42-EEEC-4AA5-84BB-7E35345F7F26}"/>
              </a:ext>
            </a:extLst>
          </p:cNvPr>
          <p:cNvSpPr/>
          <p:nvPr/>
        </p:nvSpPr>
        <p:spPr>
          <a:xfrm>
            <a:off x="8302940" y="4607171"/>
            <a:ext cx="673768" cy="651751"/>
          </a:xfrm>
          <a:prstGeom prst="mathPlus">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8" name="Picture 2" descr="http://cartografiaescolar.files.wordpress.com/2011/07/d-quadriculado-para-ampliac3a7c3a3o.jpg">
            <a:extLst>
              <a:ext uri="{FF2B5EF4-FFF2-40B4-BE49-F238E27FC236}">
                <a16:creationId xmlns:a16="http://schemas.microsoft.com/office/drawing/2014/main" id="{3F1986F3-D543-49CC-98DB-E3A22DDA4364}"/>
              </a:ext>
            </a:extLst>
          </p:cNvPr>
          <p:cNvPicPr>
            <a:picLocks noChangeAspect="1" noChangeArrowheads="1"/>
          </p:cNvPicPr>
          <p:nvPr/>
        </p:nvPicPr>
        <p:blipFill rotWithShape="1">
          <a:blip r:embed="rId4">
            <a:duotone>
              <a:prstClr val="black"/>
              <a:schemeClr val="accent5">
                <a:tint val="45000"/>
                <a:satMod val="400000"/>
              </a:schemeClr>
            </a:duotone>
            <a:extLst>
              <a:ext uri="{28A0092B-C50C-407E-A947-70E740481C1C}">
                <a14:useLocalDpi xmlns:a14="http://schemas.microsoft.com/office/drawing/2010/main" val="0"/>
              </a:ext>
            </a:extLst>
          </a:blip>
          <a:srcRect l="6302" t="1515" r="3132" b="2401"/>
          <a:stretch/>
        </p:blipFill>
        <p:spPr bwMode="auto">
          <a:xfrm rot="3252779">
            <a:off x="9385084" y="4764375"/>
            <a:ext cx="899798" cy="899744"/>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pic>
        <p:nvPicPr>
          <p:cNvPr id="29" name="Picture 2" descr="http://cartografiaescolar.files.wordpress.com/2011/07/d-quadriculado-para-ampliac3a7c3a3o.jpg">
            <a:extLst>
              <a:ext uri="{FF2B5EF4-FFF2-40B4-BE49-F238E27FC236}">
                <a16:creationId xmlns:a16="http://schemas.microsoft.com/office/drawing/2014/main" id="{A7F6B524-BAA7-4423-A25A-46F74A17553C}"/>
              </a:ext>
            </a:extLst>
          </p:cNvPr>
          <p:cNvPicPr>
            <a:picLocks noChangeAspect="1" noChangeArrowheads="1"/>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val="0"/>
              </a:ext>
            </a:extLst>
          </a:blip>
          <a:srcRect l="6302" t="1515" r="3132" b="2401"/>
          <a:stretch/>
        </p:blipFill>
        <p:spPr bwMode="auto">
          <a:xfrm rot="3252779">
            <a:off x="9385084" y="4277691"/>
            <a:ext cx="899798" cy="899744"/>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pic>
        <p:nvPicPr>
          <p:cNvPr id="30" name="Picture 2" descr="http://cartografiaescolar.files.wordpress.com/2011/07/d-quadriculado-para-ampliac3a7c3a3o.jpg">
            <a:extLst>
              <a:ext uri="{FF2B5EF4-FFF2-40B4-BE49-F238E27FC236}">
                <a16:creationId xmlns:a16="http://schemas.microsoft.com/office/drawing/2014/main" id="{F90AB426-C63F-49CE-A549-75F4C1C773BB}"/>
              </a:ext>
            </a:extLst>
          </p:cNvPr>
          <p:cNvPicPr>
            <a:picLocks noChangeAspect="1" noChangeArrowheads="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Lst>
          </a:blip>
          <a:srcRect l="6302" t="1515" r="3132" b="2401"/>
          <a:stretch/>
        </p:blipFill>
        <p:spPr bwMode="auto">
          <a:xfrm rot="3252779">
            <a:off x="9457620" y="3779131"/>
            <a:ext cx="899798" cy="899744"/>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sp>
        <p:nvSpPr>
          <p:cNvPr id="31" name="Igual a 30">
            <a:extLst>
              <a:ext uri="{FF2B5EF4-FFF2-40B4-BE49-F238E27FC236}">
                <a16:creationId xmlns:a16="http://schemas.microsoft.com/office/drawing/2014/main" id="{F6299AD5-D334-4E18-94E3-F000B5F002E4}"/>
              </a:ext>
            </a:extLst>
          </p:cNvPr>
          <p:cNvSpPr/>
          <p:nvPr/>
        </p:nvSpPr>
        <p:spPr>
          <a:xfrm>
            <a:off x="11021269" y="4481171"/>
            <a:ext cx="673768" cy="488437"/>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2205909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CB9B275-B90E-4A13-A0CF-D4B6DD3E62A4}"/>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5" name="CaixaDeTexto 4">
            <a:extLst>
              <a:ext uri="{FF2B5EF4-FFF2-40B4-BE49-F238E27FC236}">
                <a16:creationId xmlns:a16="http://schemas.microsoft.com/office/drawing/2014/main" id="{47A68EA5-616F-4325-85A2-5CF82AF058A0}"/>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6" name="CaixaDeTexto 5">
            <a:extLst>
              <a:ext uri="{FF2B5EF4-FFF2-40B4-BE49-F238E27FC236}">
                <a16:creationId xmlns:a16="http://schemas.microsoft.com/office/drawing/2014/main" id="{EF8EFCDE-FDFE-4969-9815-923A903CD259}"/>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7" name="Conector de Seta Reta 6">
            <a:extLst>
              <a:ext uri="{FF2B5EF4-FFF2-40B4-BE49-F238E27FC236}">
                <a16:creationId xmlns:a16="http://schemas.microsoft.com/office/drawing/2014/main" id="{35E11FC1-08AB-4C43-BDAE-EDAC840F2A92}"/>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5093B46F-B9B3-43C0-AD05-143FF3638287}"/>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9" name="Retângulo 8">
            <a:extLst>
              <a:ext uri="{FF2B5EF4-FFF2-40B4-BE49-F238E27FC236}">
                <a16:creationId xmlns:a16="http://schemas.microsoft.com/office/drawing/2014/main" id="{63EBA5C4-B72E-4641-ADC7-08422F608FC0}"/>
              </a:ext>
            </a:extLst>
          </p:cNvPr>
          <p:cNvSpPr/>
          <p:nvPr/>
        </p:nvSpPr>
        <p:spPr>
          <a:xfrm>
            <a:off x="543816" y="4454952"/>
            <a:ext cx="6096000" cy="2308324"/>
          </a:xfrm>
          <a:prstGeom prst="rect">
            <a:avLst/>
          </a:prstGeom>
        </p:spPr>
        <p:txBody>
          <a:bodyPr>
            <a:spAutoFit/>
          </a:bodyPr>
          <a:lstStyle/>
          <a:p>
            <a:r>
              <a:rPr lang="es-AR" b="1" dirty="0"/>
              <a:t>Validación:</a:t>
            </a:r>
          </a:p>
          <a:p>
            <a:r>
              <a:rPr lang="es-AR" dirty="0"/>
              <a:t>N-1-jackknie (37 calibración / 1 validación)</a:t>
            </a:r>
          </a:p>
          <a:p>
            <a:r>
              <a:rPr lang="es-AR" b="1" dirty="0" err="1"/>
              <a:t>Sensibilidae</a:t>
            </a:r>
            <a:endParaRPr lang="es-AR" b="1" dirty="0"/>
          </a:p>
          <a:p>
            <a:r>
              <a:rPr lang="es-AR" dirty="0"/>
              <a:t>P-valor (Pearson et al. 2007)</a:t>
            </a:r>
          </a:p>
          <a:p>
            <a:endParaRPr lang="es-AR" dirty="0"/>
          </a:p>
          <a:p>
            <a:r>
              <a:rPr lang="es-AR" b="1" dirty="0" err="1"/>
              <a:t>Ensemble</a:t>
            </a:r>
            <a:r>
              <a:rPr lang="es-AR" b="1" dirty="0"/>
              <a:t>:</a:t>
            </a:r>
          </a:p>
          <a:p>
            <a:r>
              <a:rPr lang="es-AR" dirty="0"/>
              <a:t>Frecuencia - </a:t>
            </a:r>
            <a:r>
              <a:rPr lang="es-ES" dirty="0"/>
              <a:t>Presencia mínima de la especie (EPT)</a:t>
            </a:r>
            <a:endParaRPr lang="es-AR" dirty="0"/>
          </a:p>
          <a:p>
            <a:endParaRPr lang="es-AR" dirty="0"/>
          </a:p>
        </p:txBody>
      </p:sp>
      <p:sp>
        <p:nvSpPr>
          <p:cNvPr id="10" name="Chave Esquerda 9">
            <a:extLst>
              <a:ext uri="{FF2B5EF4-FFF2-40B4-BE49-F238E27FC236}">
                <a16:creationId xmlns:a16="http://schemas.microsoft.com/office/drawing/2014/main" id="{54BD1C43-FA2C-44AD-95F3-B9EE7980D051}"/>
              </a:ext>
            </a:extLst>
          </p:cNvPr>
          <p:cNvSpPr/>
          <p:nvPr/>
        </p:nvSpPr>
        <p:spPr>
          <a:xfrm>
            <a:off x="5599037" y="3812046"/>
            <a:ext cx="59961" cy="2098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1" name="Retângulo 10">
            <a:extLst>
              <a:ext uri="{FF2B5EF4-FFF2-40B4-BE49-F238E27FC236}">
                <a16:creationId xmlns:a16="http://schemas.microsoft.com/office/drawing/2014/main" id="{A38297C7-CC0B-4A30-87B5-B6DD44C9374A}"/>
              </a:ext>
            </a:extLst>
          </p:cNvPr>
          <p:cNvSpPr/>
          <p:nvPr/>
        </p:nvSpPr>
        <p:spPr>
          <a:xfrm>
            <a:off x="543816" y="4501115"/>
            <a:ext cx="4496283" cy="1144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2" name="Imagem 21" descr="Uma imagem contendo mapa, texto&#10;&#10;Descrição gerada com muito alta confiança">
            <a:extLst>
              <a:ext uri="{FF2B5EF4-FFF2-40B4-BE49-F238E27FC236}">
                <a16:creationId xmlns:a16="http://schemas.microsoft.com/office/drawing/2014/main" id="{CB6F0DFD-22DA-405E-A90C-B4C3B1009B40}"/>
              </a:ext>
            </a:extLst>
          </p:cNvPr>
          <p:cNvPicPr>
            <a:picLocks noChangeAspect="1"/>
          </p:cNvPicPr>
          <p:nvPr/>
        </p:nvPicPr>
        <p:blipFill rotWithShape="1">
          <a:blip r:embed="rId3">
            <a:extLst>
              <a:ext uri="{28A0092B-C50C-407E-A947-70E740481C1C}">
                <a14:useLocalDpi xmlns:a14="http://schemas.microsoft.com/office/drawing/2010/main" val="0"/>
              </a:ext>
            </a:extLst>
          </a:blip>
          <a:srcRect l="23579" t="22557" r="18062" b="26909"/>
          <a:stretch/>
        </p:blipFill>
        <p:spPr>
          <a:xfrm>
            <a:off x="5947025" y="3219574"/>
            <a:ext cx="2475895" cy="2895547"/>
          </a:xfrm>
          <a:prstGeom prst="rect">
            <a:avLst/>
          </a:prstGeom>
          <a:ln>
            <a:solidFill>
              <a:schemeClr val="tx1"/>
            </a:solidFill>
          </a:ln>
        </p:spPr>
      </p:pic>
      <p:pic>
        <p:nvPicPr>
          <p:cNvPr id="13" name="Imagem 12" descr="Uma imagem contendo texto, mapa&#10;&#10;Descrição gerada com muito alta confiança">
            <a:extLst>
              <a:ext uri="{FF2B5EF4-FFF2-40B4-BE49-F238E27FC236}">
                <a16:creationId xmlns:a16="http://schemas.microsoft.com/office/drawing/2014/main" id="{A25C2439-36EE-4052-87E8-6AED0EB5F48D}"/>
              </a:ext>
            </a:extLst>
          </p:cNvPr>
          <p:cNvPicPr>
            <a:picLocks noChangeAspect="1"/>
          </p:cNvPicPr>
          <p:nvPr/>
        </p:nvPicPr>
        <p:blipFill rotWithShape="1">
          <a:blip r:embed="rId4">
            <a:extLst>
              <a:ext uri="{28A0092B-C50C-407E-A947-70E740481C1C}">
                <a14:useLocalDpi xmlns:a14="http://schemas.microsoft.com/office/drawing/2010/main" val="0"/>
              </a:ext>
            </a:extLst>
          </a:blip>
          <a:srcRect l="18289" t="23312" r="17034" b="23136"/>
          <a:stretch/>
        </p:blipFill>
        <p:spPr>
          <a:xfrm>
            <a:off x="8728727" y="3219575"/>
            <a:ext cx="2474490" cy="2895547"/>
          </a:xfrm>
          <a:prstGeom prst="rect">
            <a:avLst/>
          </a:prstGeom>
          <a:ln>
            <a:solidFill>
              <a:schemeClr val="tx1"/>
            </a:solidFill>
          </a:ln>
        </p:spPr>
      </p:pic>
      <p:sp>
        <p:nvSpPr>
          <p:cNvPr id="15" name="Elipse 14">
            <a:extLst>
              <a:ext uri="{FF2B5EF4-FFF2-40B4-BE49-F238E27FC236}">
                <a16:creationId xmlns:a16="http://schemas.microsoft.com/office/drawing/2014/main" id="{287696CD-A128-49A0-9115-D0E5E1BFA8B5}"/>
              </a:ext>
            </a:extLst>
          </p:cNvPr>
          <p:cNvSpPr/>
          <p:nvPr/>
        </p:nvSpPr>
        <p:spPr>
          <a:xfrm>
            <a:off x="10392801" y="4073451"/>
            <a:ext cx="56650" cy="546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6" name="Conector reto 15">
            <a:extLst>
              <a:ext uri="{FF2B5EF4-FFF2-40B4-BE49-F238E27FC236}">
                <a16:creationId xmlns:a16="http://schemas.microsoft.com/office/drawing/2014/main" id="{01452CA8-43A3-4C3A-BB10-60CB85D8BEA3}"/>
              </a:ext>
            </a:extLst>
          </p:cNvPr>
          <p:cNvCxnSpPr/>
          <p:nvPr/>
        </p:nvCxnSpPr>
        <p:spPr>
          <a:xfrm>
            <a:off x="7296150" y="5715000"/>
            <a:ext cx="447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8BC85D52-8E46-4F2D-B44E-8B41E0CF1441}"/>
              </a:ext>
            </a:extLst>
          </p:cNvPr>
          <p:cNvCxnSpPr/>
          <p:nvPr/>
        </p:nvCxnSpPr>
        <p:spPr>
          <a:xfrm flipV="1">
            <a:off x="10449451" y="2156795"/>
            <a:ext cx="0" cy="165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04206446-1A25-4C53-9000-AB8F0A1A8A99}"/>
              </a:ext>
            </a:extLst>
          </p:cNvPr>
          <p:cNvSpPr txBox="1"/>
          <p:nvPr/>
        </p:nvSpPr>
        <p:spPr>
          <a:xfrm>
            <a:off x="10120711" y="1842742"/>
            <a:ext cx="753732" cy="369332"/>
          </a:xfrm>
          <a:prstGeom prst="rect">
            <a:avLst/>
          </a:prstGeom>
          <a:noFill/>
        </p:spPr>
        <p:txBody>
          <a:bodyPr wrap="none" rtlCol="0">
            <a:spAutoFit/>
          </a:bodyPr>
          <a:lstStyle/>
          <a:p>
            <a:r>
              <a:rPr lang="es-AR" dirty="0"/>
              <a:t>1 o 0?</a:t>
            </a:r>
          </a:p>
        </p:txBody>
      </p:sp>
      <p:sp>
        <p:nvSpPr>
          <p:cNvPr id="21" name="Elipse 20">
            <a:extLst>
              <a:ext uri="{FF2B5EF4-FFF2-40B4-BE49-F238E27FC236}">
                <a16:creationId xmlns:a16="http://schemas.microsoft.com/office/drawing/2014/main" id="{3BF45E28-6899-44F0-B06A-5C0A00C78728}"/>
              </a:ext>
            </a:extLst>
          </p:cNvPr>
          <p:cNvSpPr/>
          <p:nvPr/>
        </p:nvSpPr>
        <p:spPr>
          <a:xfrm>
            <a:off x="7497819" y="4200738"/>
            <a:ext cx="56650" cy="546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611272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m 18">
            <a:extLst>
              <a:ext uri="{FF2B5EF4-FFF2-40B4-BE49-F238E27FC236}">
                <a16:creationId xmlns:a16="http://schemas.microsoft.com/office/drawing/2014/main" id="{26A226A0-2141-4089-B378-8CB53ADB500A}"/>
              </a:ext>
            </a:extLst>
          </p:cNvPr>
          <p:cNvPicPr>
            <a:picLocks noChangeAspect="1"/>
          </p:cNvPicPr>
          <p:nvPr/>
        </p:nvPicPr>
        <p:blipFill>
          <a:blip r:embed="rId3"/>
          <a:stretch>
            <a:fillRect/>
          </a:stretch>
        </p:blipFill>
        <p:spPr>
          <a:xfrm>
            <a:off x="4620315" y="2616134"/>
            <a:ext cx="2258598" cy="2053336"/>
          </a:xfrm>
          <a:prstGeom prst="rect">
            <a:avLst/>
          </a:prstGeom>
        </p:spPr>
      </p:pic>
      <p:sp>
        <p:nvSpPr>
          <p:cNvPr id="3" name="Espaço Reservado para Conteúdo 2">
            <a:extLst>
              <a:ext uri="{FF2B5EF4-FFF2-40B4-BE49-F238E27FC236}">
                <a16:creationId xmlns:a16="http://schemas.microsoft.com/office/drawing/2014/main" id="{161A5878-7085-4E7F-BB35-2AE9E1508F5A}"/>
              </a:ext>
            </a:extLst>
          </p:cNvPr>
          <p:cNvSpPr>
            <a:spLocks noGrp="1"/>
          </p:cNvSpPr>
          <p:nvPr>
            <p:ph idx="1"/>
          </p:nvPr>
        </p:nvSpPr>
        <p:spPr>
          <a:xfrm>
            <a:off x="838200" y="1825625"/>
            <a:ext cx="10515600" cy="4351338"/>
          </a:xfrm>
        </p:spPr>
        <p:txBody>
          <a:bodyPr/>
          <a:lstStyle/>
          <a:p>
            <a:pPr marL="0" indent="0">
              <a:buNone/>
            </a:pPr>
            <a:endParaRPr lang="pt-BR" dirty="0"/>
          </a:p>
          <a:p>
            <a:pPr marL="0" indent="0">
              <a:buNone/>
            </a:pPr>
            <a:endParaRPr lang="pt-BR" dirty="0"/>
          </a:p>
        </p:txBody>
      </p:sp>
      <p:sp>
        <p:nvSpPr>
          <p:cNvPr id="4" name="Título 1">
            <a:extLst>
              <a:ext uri="{FF2B5EF4-FFF2-40B4-BE49-F238E27FC236}">
                <a16:creationId xmlns:a16="http://schemas.microsoft.com/office/drawing/2014/main" id="{824842EE-F1B1-4F59-B6D6-27C52D821C91}"/>
              </a:ext>
            </a:extLst>
          </p:cNvPr>
          <p:cNvSpPr>
            <a:spLocks noGrp="1"/>
          </p:cNvSpPr>
          <p:nvPr>
            <p:ph type="title"/>
          </p:nvPr>
        </p:nvSpPr>
        <p:spPr>
          <a:xfrm>
            <a:off x="838200" y="365125"/>
            <a:ext cx="10515600" cy="1325563"/>
          </a:xfrm>
        </p:spPr>
        <p:txBody>
          <a:bodyPr/>
          <a:lstStyle/>
          <a:p>
            <a:r>
              <a:rPr lang="pt-BR" b="1" dirty="0" err="1"/>
              <a:t>Introducción</a:t>
            </a:r>
            <a:endParaRPr lang="pt-BR" b="1" dirty="0"/>
          </a:p>
        </p:txBody>
      </p:sp>
      <p:sp>
        <p:nvSpPr>
          <p:cNvPr id="15" name="CaixaDeTexto 14">
            <a:extLst>
              <a:ext uri="{FF2B5EF4-FFF2-40B4-BE49-F238E27FC236}">
                <a16:creationId xmlns:a16="http://schemas.microsoft.com/office/drawing/2014/main" id="{CAFDBB79-FA81-4591-AC8A-6A797405EE3E}"/>
              </a:ext>
            </a:extLst>
          </p:cNvPr>
          <p:cNvSpPr txBox="1"/>
          <p:nvPr/>
        </p:nvSpPr>
        <p:spPr>
          <a:xfrm>
            <a:off x="6432889" y="5998422"/>
            <a:ext cx="1813253" cy="369332"/>
          </a:xfrm>
          <a:prstGeom prst="rect">
            <a:avLst/>
          </a:prstGeom>
          <a:noFill/>
        </p:spPr>
        <p:txBody>
          <a:bodyPr wrap="none" rtlCol="0">
            <a:spAutoFit/>
          </a:bodyPr>
          <a:lstStyle/>
          <a:p>
            <a:r>
              <a:rPr lang="pt-BR" dirty="0"/>
              <a:t>Cerdas urticantes</a:t>
            </a:r>
          </a:p>
        </p:txBody>
      </p:sp>
      <p:cxnSp>
        <p:nvCxnSpPr>
          <p:cNvPr id="35" name="Conector reto 34">
            <a:extLst>
              <a:ext uri="{FF2B5EF4-FFF2-40B4-BE49-F238E27FC236}">
                <a16:creationId xmlns:a16="http://schemas.microsoft.com/office/drawing/2014/main" id="{5D824772-BB37-4591-B3FC-B42CEDE7F85A}"/>
              </a:ext>
            </a:extLst>
          </p:cNvPr>
          <p:cNvCxnSpPr>
            <a:cxnSpLocks/>
          </p:cNvCxnSpPr>
          <p:nvPr/>
        </p:nvCxnSpPr>
        <p:spPr>
          <a:xfrm>
            <a:off x="5973405" y="3691190"/>
            <a:ext cx="830377" cy="22206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ector reto 36">
            <a:extLst>
              <a:ext uri="{FF2B5EF4-FFF2-40B4-BE49-F238E27FC236}">
                <a16:creationId xmlns:a16="http://schemas.microsoft.com/office/drawing/2014/main" id="{A724A989-1C2A-49F0-B3E1-C086E2FBC042}"/>
              </a:ext>
            </a:extLst>
          </p:cNvPr>
          <p:cNvCxnSpPr/>
          <p:nvPr/>
        </p:nvCxnSpPr>
        <p:spPr>
          <a:xfrm>
            <a:off x="5973405" y="3691190"/>
            <a:ext cx="830377" cy="498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ector reto 38">
            <a:extLst>
              <a:ext uri="{FF2B5EF4-FFF2-40B4-BE49-F238E27FC236}">
                <a16:creationId xmlns:a16="http://schemas.microsoft.com/office/drawing/2014/main" id="{C134A042-D989-4F10-8F07-579731DA16CA}"/>
              </a:ext>
            </a:extLst>
          </p:cNvPr>
          <p:cNvCxnSpPr/>
          <p:nvPr/>
        </p:nvCxnSpPr>
        <p:spPr>
          <a:xfrm>
            <a:off x="5973405" y="3691190"/>
            <a:ext cx="1939896" cy="498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Imagem 15">
            <a:extLst>
              <a:ext uri="{FF2B5EF4-FFF2-40B4-BE49-F238E27FC236}">
                <a16:creationId xmlns:a16="http://schemas.microsoft.com/office/drawing/2014/main" id="{3180F564-B5D7-4C07-890E-00B2FE3BE8C3}"/>
              </a:ext>
            </a:extLst>
          </p:cNvPr>
          <p:cNvPicPr>
            <a:picLocks noChangeAspect="1"/>
          </p:cNvPicPr>
          <p:nvPr/>
        </p:nvPicPr>
        <p:blipFill>
          <a:blip r:embed="rId4"/>
          <a:stretch>
            <a:fillRect/>
          </a:stretch>
        </p:blipFill>
        <p:spPr>
          <a:xfrm>
            <a:off x="6803782" y="4189323"/>
            <a:ext cx="1109518" cy="1722478"/>
          </a:xfrm>
          <a:prstGeom prst="rect">
            <a:avLst/>
          </a:prstGeom>
          <a:ln>
            <a:solidFill>
              <a:schemeClr val="tx1"/>
            </a:solidFill>
          </a:ln>
        </p:spPr>
      </p:pic>
      <p:pic>
        <p:nvPicPr>
          <p:cNvPr id="44" name="Imagem 43" descr="http://zh.rbsdirect.com.br/imagesrc/22577697.jpg?w=640">
            <a:extLst>
              <a:ext uri="{FF2B5EF4-FFF2-40B4-BE49-F238E27FC236}">
                <a16:creationId xmlns:a16="http://schemas.microsoft.com/office/drawing/2014/main" id="{6A0CBEE9-9B19-44FA-BD59-2B4A73EF6D5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61975" y="1690688"/>
            <a:ext cx="3227963" cy="2321754"/>
          </a:xfrm>
          <a:prstGeom prst="rect">
            <a:avLst/>
          </a:prstGeom>
          <a:noFill/>
          <a:ln>
            <a:noFill/>
          </a:ln>
        </p:spPr>
      </p:pic>
      <p:pic>
        <p:nvPicPr>
          <p:cNvPr id="3074" name="Picture 2" descr="Resultado de imagem para uma mão em uma árvore">
            <a:extLst>
              <a:ext uri="{FF2B5EF4-FFF2-40B4-BE49-F238E27FC236}">
                <a16:creationId xmlns:a16="http://schemas.microsoft.com/office/drawing/2014/main" id="{5A90B210-F48B-45CF-9B73-32F764109D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1520" y="2806457"/>
            <a:ext cx="2359286" cy="1769465"/>
          </a:xfrm>
          <a:prstGeom prst="rect">
            <a:avLst/>
          </a:prstGeom>
          <a:noFill/>
          <a:extLst>
            <a:ext uri="{909E8E84-426E-40DD-AFC4-6F175D3DCCD1}">
              <a14:hiddenFill xmlns:a14="http://schemas.microsoft.com/office/drawing/2010/main">
                <a:solidFill>
                  <a:srgbClr val="FFFFFF"/>
                </a:solidFill>
              </a14:hiddenFill>
            </a:ext>
          </a:extLst>
        </p:spPr>
      </p:pic>
      <p:sp>
        <p:nvSpPr>
          <p:cNvPr id="46" name="Chave Esquerda 45">
            <a:extLst>
              <a:ext uri="{FF2B5EF4-FFF2-40B4-BE49-F238E27FC236}">
                <a16:creationId xmlns:a16="http://schemas.microsoft.com/office/drawing/2014/main" id="{10DF2F08-0B38-4E48-9A54-B3246867E2E2}"/>
              </a:ext>
            </a:extLst>
          </p:cNvPr>
          <p:cNvSpPr/>
          <p:nvPr/>
        </p:nvSpPr>
        <p:spPr>
          <a:xfrm>
            <a:off x="4499553" y="2582251"/>
            <a:ext cx="180723" cy="191068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7" name="CaixaDeTexto 46">
            <a:extLst>
              <a:ext uri="{FF2B5EF4-FFF2-40B4-BE49-F238E27FC236}">
                <a16:creationId xmlns:a16="http://schemas.microsoft.com/office/drawing/2014/main" id="{6AB9D3B8-C374-4E71-956E-E1BE04945814}"/>
              </a:ext>
            </a:extLst>
          </p:cNvPr>
          <p:cNvSpPr txBox="1"/>
          <p:nvPr/>
        </p:nvSpPr>
        <p:spPr>
          <a:xfrm>
            <a:off x="5410009" y="2003598"/>
            <a:ext cx="2004588" cy="369332"/>
          </a:xfrm>
          <a:prstGeom prst="rect">
            <a:avLst/>
          </a:prstGeom>
          <a:noFill/>
        </p:spPr>
        <p:txBody>
          <a:bodyPr wrap="none" rtlCol="0">
            <a:spAutoFit/>
          </a:bodyPr>
          <a:lstStyle/>
          <a:p>
            <a:r>
              <a:rPr lang="pt-BR" dirty="0" err="1"/>
              <a:t>Oruga</a:t>
            </a:r>
            <a:r>
              <a:rPr lang="pt-BR" dirty="0"/>
              <a:t> de </a:t>
            </a:r>
            <a:r>
              <a:rPr lang="pt-BR" i="1" dirty="0"/>
              <a:t>L. obliqua</a:t>
            </a:r>
          </a:p>
        </p:txBody>
      </p:sp>
      <p:sp>
        <p:nvSpPr>
          <p:cNvPr id="50" name="Chave Esquerda 49">
            <a:extLst>
              <a:ext uri="{FF2B5EF4-FFF2-40B4-BE49-F238E27FC236}">
                <a16:creationId xmlns:a16="http://schemas.microsoft.com/office/drawing/2014/main" id="{3B35F487-C3F1-4FC7-A819-79A3A764546B}"/>
              </a:ext>
            </a:extLst>
          </p:cNvPr>
          <p:cNvSpPr/>
          <p:nvPr/>
        </p:nvSpPr>
        <p:spPr>
          <a:xfrm>
            <a:off x="8284191" y="2055813"/>
            <a:ext cx="237518" cy="377051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pt-BR" dirty="0"/>
          </a:p>
        </p:txBody>
      </p:sp>
      <p:sp>
        <p:nvSpPr>
          <p:cNvPr id="52" name="CaixaDeTexto 51">
            <a:extLst>
              <a:ext uri="{FF2B5EF4-FFF2-40B4-BE49-F238E27FC236}">
                <a16:creationId xmlns:a16="http://schemas.microsoft.com/office/drawing/2014/main" id="{9B09ECB0-53E0-40CF-B576-0D74FED02B42}"/>
              </a:ext>
            </a:extLst>
          </p:cNvPr>
          <p:cNvSpPr txBox="1"/>
          <p:nvPr/>
        </p:nvSpPr>
        <p:spPr>
          <a:xfrm>
            <a:off x="8570794" y="1964869"/>
            <a:ext cx="2964914" cy="3970318"/>
          </a:xfrm>
          <a:prstGeom prst="rect">
            <a:avLst/>
          </a:prstGeom>
          <a:noFill/>
        </p:spPr>
        <p:txBody>
          <a:bodyPr wrap="none" rtlCol="0">
            <a:spAutoFit/>
          </a:bodyPr>
          <a:lstStyle/>
          <a:p>
            <a:pPr marL="285750" indent="-285750">
              <a:lnSpc>
                <a:spcPct val="200000"/>
              </a:lnSpc>
              <a:buFontTx/>
              <a:buChar char="-"/>
            </a:pPr>
            <a:r>
              <a:rPr lang="pt-BR" dirty="0"/>
              <a:t>Ardor y </a:t>
            </a:r>
            <a:r>
              <a:rPr lang="pt-BR" dirty="0" err="1"/>
              <a:t>dolor</a:t>
            </a:r>
            <a:r>
              <a:rPr lang="pt-BR" dirty="0"/>
              <a:t> local severos</a:t>
            </a:r>
          </a:p>
          <a:p>
            <a:pPr marL="285750" indent="-285750">
              <a:lnSpc>
                <a:spcPct val="200000"/>
              </a:lnSpc>
              <a:buFontTx/>
              <a:buChar char="-"/>
            </a:pPr>
            <a:r>
              <a:rPr lang="es-AR" dirty="0"/>
              <a:t>D</a:t>
            </a:r>
            <a:r>
              <a:rPr lang="pt-BR" dirty="0" err="1"/>
              <a:t>ermatites</a:t>
            </a:r>
            <a:endParaRPr lang="pt-BR" dirty="0"/>
          </a:p>
          <a:p>
            <a:pPr marL="285750" indent="-285750">
              <a:lnSpc>
                <a:spcPct val="200000"/>
              </a:lnSpc>
              <a:buFontTx/>
              <a:buChar char="-"/>
            </a:pPr>
            <a:r>
              <a:rPr lang="pt-BR" dirty="0"/>
              <a:t>Problemas respiratórios</a:t>
            </a:r>
          </a:p>
          <a:p>
            <a:pPr marL="285750" indent="-285750">
              <a:lnSpc>
                <a:spcPct val="200000"/>
              </a:lnSpc>
              <a:buFontTx/>
              <a:buChar char="-"/>
            </a:pPr>
            <a:r>
              <a:rPr lang="pt-BR" dirty="0" err="1"/>
              <a:t>Osteocondritis</a:t>
            </a:r>
            <a:endParaRPr lang="pt-BR" dirty="0"/>
          </a:p>
          <a:p>
            <a:pPr marL="285750" indent="-285750">
              <a:lnSpc>
                <a:spcPct val="200000"/>
              </a:lnSpc>
              <a:buFontTx/>
              <a:buChar char="-"/>
            </a:pPr>
            <a:r>
              <a:rPr lang="pt-BR" dirty="0" err="1"/>
              <a:t>Coagulopatia</a:t>
            </a:r>
            <a:r>
              <a:rPr lang="pt-BR" dirty="0"/>
              <a:t> de consumo</a:t>
            </a:r>
          </a:p>
          <a:p>
            <a:pPr marL="285750" indent="-285750">
              <a:lnSpc>
                <a:spcPct val="200000"/>
              </a:lnSpc>
              <a:buFontTx/>
              <a:buChar char="-"/>
            </a:pPr>
            <a:r>
              <a:rPr lang="pt-BR" dirty="0" err="1"/>
              <a:t>Insuficiencia</a:t>
            </a:r>
            <a:r>
              <a:rPr lang="pt-BR" dirty="0"/>
              <a:t> renal</a:t>
            </a:r>
          </a:p>
          <a:p>
            <a:pPr marL="285750" indent="-285750">
              <a:lnSpc>
                <a:spcPct val="200000"/>
              </a:lnSpc>
              <a:buFontTx/>
              <a:buChar char="-"/>
            </a:pPr>
            <a:r>
              <a:rPr lang="pt-BR" b="1" dirty="0">
                <a:highlight>
                  <a:srgbClr val="FFFF00"/>
                </a:highlight>
              </a:rPr>
              <a:t>Hemorragia</a:t>
            </a:r>
            <a:r>
              <a:rPr lang="pt-BR" b="1" dirty="0"/>
              <a:t> intracerebral</a:t>
            </a:r>
          </a:p>
        </p:txBody>
      </p:sp>
      <p:sp>
        <p:nvSpPr>
          <p:cNvPr id="53" name="CaixaDeTexto 52">
            <a:extLst>
              <a:ext uri="{FF2B5EF4-FFF2-40B4-BE49-F238E27FC236}">
                <a16:creationId xmlns:a16="http://schemas.microsoft.com/office/drawing/2014/main" id="{390CA55A-DD0D-46AC-A1EF-6DA0BCFE06D7}"/>
              </a:ext>
            </a:extLst>
          </p:cNvPr>
          <p:cNvSpPr txBox="1"/>
          <p:nvPr/>
        </p:nvSpPr>
        <p:spPr>
          <a:xfrm>
            <a:off x="9629883" y="1627830"/>
            <a:ext cx="1165640" cy="400110"/>
          </a:xfrm>
          <a:prstGeom prst="rect">
            <a:avLst/>
          </a:prstGeom>
          <a:noFill/>
        </p:spPr>
        <p:txBody>
          <a:bodyPr wrap="none" rtlCol="0">
            <a:spAutoFit/>
          </a:bodyPr>
          <a:lstStyle/>
          <a:p>
            <a:r>
              <a:rPr lang="pt-BR" sz="2000" b="1" dirty="0" err="1"/>
              <a:t>Síntomas</a:t>
            </a:r>
            <a:endParaRPr lang="pt-BR" sz="2000" b="1" dirty="0"/>
          </a:p>
        </p:txBody>
      </p:sp>
      <p:pic>
        <p:nvPicPr>
          <p:cNvPr id="3076" name="Picture 4" descr="Resultado de imagem para caveirinha morte">
            <a:extLst>
              <a:ext uri="{FF2B5EF4-FFF2-40B4-BE49-F238E27FC236}">
                <a16:creationId xmlns:a16="http://schemas.microsoft.com/office/drawing/2014/main" id="{340A5F61-9846-4292-AE87-327D029F84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80312" y="5885906"/>
            <a:ext cx="851987" cy="85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121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FCB9B275-B90E-4A13-A0CF-D4B6DD3E62A4}"/>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5" name="CaixaDeTexto 4">
            <a:extLst>
              <a:ext uri="{FF2B5EF4-FFF2-40B4-BE49-F238E27FC236}">
                <a16:creationId xmlns:a16="http://schemas.microsoft.com/office/drawing/2014/main" id="{47A68EA5-616F-4325-85A2-5CF82AF058A0}"/>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6" name="CaixaDeTexto 5">
            <a:extLst>
              <a:ext uri="{FF2B5EF4-FFF2-40B4-BE49-F238E27FC236}">
                <a16:creationId xmlns:a16="http://schemas.microsoft.com/office/drawing/2014/main" id="{EF8EFCDE-FDFE-4969-9815-923A903CD259}"/>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7" name="Conector de Seta Reta 6">
            <a:extLst>
              <a:ext uri="{FF2B5EF4-FFF2-40B4-BE49-F238E27FC236}">
                <a16:creationId xmlns:a16="http://schemas.microsoft.com/office/drawing/2014/main" id="{35E11FC1-08AB-4C43-BDAE-EDAC840F2A92}"/>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CaixaDeTexto 7">
            <a:extLst>
              <a:ext uri="{FF2B5EF4-FFF2-40B4-BE49-F238E27FC236}">
                <a16:creationId xmlns:a16="http://schemas.microsoft.com/office/drawing/2014/main" id="{5093B46F-B9B3-43C0-AD05-143FF3638287}"/>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9" name="Retângulo 8">
            <a:extLst>
              <a:ext uri="{FF2B5EF4-FFF2-40B4-BE49-F238E27FC236}">
                <a16:creationId xmlns:a16="http://schemas.microsoft.com/office/drawing/2014/main" id="{63EBA5C4-B72E-4641-ADC7-08422F608FC0}"/>
              </a:ext>
            </a:extLst>
          </p:cNvPr>
          <p:cNvSpPr/>
          <p:nvPr/>
        </p:nvSpPr>
        <p:spPr>
          <a:xfrm>
            <a:off x="543816" y="4454952"/>
            <a:ext cx="6096000" cy="2308324"/>
          </a:xfrm>
          <a:prstGeom prst="rect">
            <a:avLst/>
          </a:prstGeom>
        </p:spPr>
        <p:txBody>
          <a:bodyPr>
            <a:spAutoFit/>
          </a:bodyPr>
          <a:lstStyle/>
          <a:p>
            <a:r>
              <a:rPr lang="es-AR" b="1" dirty="0"/>
              <a:t>Validación:</a:t>
            </a:r>
          </a:p>
          <a:p>
            <a:r>
              <a:rPr lang="es-AR" dirty="0"/>
              <a:t>N-1-jackknie (37 calibración / 1 validación)</a:t>
            </a:r>
          </a:p>
          <a:p>
            <a:r>
              <a:rPr lang="es-AR" b="1" dirty="0" err="1"/>
              <a:t>Sensibilidae</a:t>
            </a:r>
            <a:endParaRPr lang="es-AR" b="1" dirty="0"/>
          </a:p>
          <a:p>
            <a:r>
              <a:rPr lang="es-AR" dirty="0"/>
              <a:t>P-valor (Pearson et al. 2007)</a:t>
            </a:r>
          </a:p>
          <a:p>
            <a:endParaRPr lang="es-AR" dirty="0"/>
          </a:p>
          <a:p>
            <a:r>
              <a:rPr lang="es-AR" b="1" dirty="0" err="1"/>
              <a:t>Ensemble</a:t>
            </a:r>
            <a:r>
              <a:rPr lang="es-AR" b="1" dirty="0"/>
              <a:t>:</a:t>
            </a:r>
          </a:p>
          <a:p>
            <a:r>
              <a:rPr lang="es-AR" dirty="0"/>
              <a:t>Frecuencia - </a:t>
            </a:r>
            <a:r>
              <a:rPr lang="es-ES" dirty="0"/>
              <a:t>Presencia mínima de la especie (EPT)</a:t>
            </a:r>
            <a:endParaRPr lang="es-AR" dirty="0"/>
          </a:p>
          <a:p>
            <a:endParaRPr lang="es-AR" dirty="0"/>
          </a:p>
        </p:txBody>
      </p:sp>
      <p:sp>
        <p:nvSpPr>
          <p:cNvPr id="10" name="Chave Esquerda 9">
            <a:extLst>
              <a:ext uri="{FF2B5EF4-FFF2-40B4-BE49-F238E27FC236}">
                <a16:creationId xmlns:a16="http://schemas.microsoft.com/office/drawing/2014/main" id="{54BD1C43-FA2C-44AD-95F3-B9EE7980D051}"/>
              </a:ext>
            </a:extLst>
          </p:cNvPr>
          <p:cNvSpPr/>
          <p:nvPr/>
        </p:nvSpPr>
        <p:spPr>
          <a:xfrm>
            <a:off x="5599037" y="3812046"/>
            <a:ext cx="59961" cy="20986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1" name="Retângulo 10">
            <a:extLst>
              <a:ext uri="{FF2B5EF4-FFF2-40B4-BE49-F238E27FC236}">
                <a16:creationId xmlns:a16="http://schemas.microsoft.com/office/drawing/2014/main" id="{A38297C7-CC0B-4A30-87B5-B6DD44C9374A}"/>
              </a:ext>
            </a:extLst>
          </p:cNvPr>
          <p:cNvSpPr/>
          <p:nvPr/>
        </p:nvSpPr>
        <p:spPr>
          <a:xfrm>
            <a:off x="543816" y="4501115"/>
            <a:ext cx="4496283" cy="11446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2" name="Imagem 21" descr="Uma imagem contendo mapa, texto&#10;&#10;Descrição gerada com muito alta confiança">
            <a:extLst>
              <a:ext uri="{FF2B5EF4-FFF2-40B4-BE49-F238E27FC236}">
                <a16:creationId xmlns:a16="http://schemas.microsoft.com/office/drawing/2014/main" id="{CB6F0DFD-22DA-405E-A90C-B4C3B1009B40}"/>
              </a:ext>
            </a:extLst>
          </p:cNvPr>
          <p:cNvPicPr>
            <a:picLocks noChangeAspect="1"/>
          </p:cNvPicPr>
          <p:nvPr/>
        </p:nvPicPr>
        <p:blipFill rotWithShape="1">
          <a:blip r:embed="rId3">
            <a:extLst>
              <a:ext uri="{28A0092B-C50C-407E-A947-70E740481C1C}">
                <a14:useLocalDpi xmlns:a14="http://schemas.microsoft.com/office/drawing/2010/main" val="0"/>
              </a:ext>
            </a:extLst>
          </a:blip>
          <a:srcRect l="23579" t="22557" r="18062" b="26909"/>
          <a:stretch/>
        </p:blipFill>
        <p:spPr>
          <a:xfrm>
            <a:off x="5947025" y="3219574"/>
            <a:ext cx="2475895" cy="2895547"/>
          </a:xfrm>
          <a:prstGeom prst="rect">
            <a:avLst/>
          </a:prstGeom>
          <a:ln>
            <a:solidFill>
              <a:schemeClr val="tx1"/>
            </a:solidFill>
          </a:ln>
        </p:spPr>
      </p:pic>
      <p:pic>
        <p:nvPicPr>
          <p:cNvPr id="13" name="Imagem 12" descr="Uma imagem contendo texto, mapa&#10;&#10;Descrição gerada com muito alta confiança">
            <a:extLst>
              <a:ext uri="{FF2B5EF4-FFF2-40B4-BE49-F238E27FC236}">
                <a16:creationId xmlns:a16="http://schemas.microsoft.com/office/drawing/2014/main" id="{A25C2439-36EE-4052-87E8-6AED0EB5F48D}"/>
              </a:ext>
            </a:extLst>
          </p:cNvPr>
          <p:cNvPicPr>
            <a:picLocks noChangeAspect="1"/>
          </p:cNvPicPr>
          <p:nvPr/>
        </p:nvPicPr>
        <p:blipFill rotWithShape="1">
          <a:blip r:embed="rId4">
            <a:extLst>
              <a:ext uri="{28A0092B-C50C-407E-A947-70E740481C1C}">
                <a14:useLocalDpi xmlns:a14="http://schemas.microsoft.com/office/drawing/2010/main" val="0"/>
              </a:ext>
            </a:extLst>
          </a:blip>
          <a:srcRect l="18289" t="23312" r="17034" b="23136"/>
          <a:stretch/>
        </p:blipFill>
        <p:spPr>
          <a:xfrm>
            <a:off x="8728727" y="3219575"/>
            <a:ext cx="2474490" cy="2895547"/>
          </a:xfrm>
          <a:prstGeom prst="rect">
            <a:avLst/>
          </a:prstGeom>
          <a:ln>
            <a:solidFill>
              <a:schemeClr val="tx1"/>
            </a:solidFill>
          </a:ln>
        </p:spPr>
      </p:pic>
      <p:sp>
        <p:nvSpPr>
          <p:cNvPr id="15" name="Elipse 14">
            <a:extLst>
              <a:ext uri="{FF2B5EF4-FFF2-40B4-BE49-F238E27FC236}">
                <a16:creationId xmlns:a16="http://schemas.microsoft.com/office/drawing/2014/main" id="{287696CD-A128-49A0-9115-D0E5E1BFA8B5}"/>
              </a:ext>
            </a:extLst>
          </p:cNvPr>
          <p:cNvSpPr/>
          <p:nvPr/>
        </p:nvSpPr>
        <p:spPr>
          <a:xfrm>
            <a:off x="10392801" y="4073451"/>
            <a:ext cx="56650" cy="5465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6" name="Conector reto 15">
            <a:extLst>
              <a:ext uri="{FF2B5EF4-FFF2-40B4-BE49-F238E27FC236}">
                <a16:creationId xmlns:a16="http://schemas.microsoft.com/office/drawing/2014/main" id="{01452CA8-43A3-4C3A-BB10-60CB85D8BEA3}"/>
              </a:ext>
            </a:extLst>
          </p:cNvPr>
          <p:cNvCxnSpPr/>
          <p:nvPr/>
        </p:nvCxnSpPr>
        <p:spPr>
          <a:xfrm>
            <a:off x="7296150" y="5715000"/>
            <a:ext cx="4476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8BC85D52-8E46-4F2D-B44E-8B41E0CF1441}"/>
              </a:ext>
            </a:extLst>
          </p:cNvPr>
          <p:cNvCxnSpPr/>
          <p:nvPr/>
        </p:nvCxnSpPr>
        <p:spPr>
          <a:xfrm flipV="1">
            <a:off x="10449451" y="2156795"/>
            <a:ext cx="0" cy="165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04206446-1A25-4C53-9000-AB8F0A1A8A99}"/>
              </a:ext>
            </a:extLst>
          </p:cNvPr>
          <p:cNvSpPr txBox="1"/>
          <p:nvPr/>
        </p:nvSpPr>
        <p:spPr>
          <a:xfrm>
            <a:off x="10120711" y="1842742"/>
            <a:ext cx="753732" cy="369332"/>
          </a:xfrm>
          <a:prstGeom prst="rect">
            <a:avLst/>
          </a:prstGeom>
          <a:noFill/>
        </p:spPr>
        <p:txBody>
          <a:bodyPr wrap="none" rtlCol="0">
            <a:spAutoFit/>
          </a:bodyPr>
          <a:lstStyle/>
          <a:p>
            <a:r>
              <a:rPr lang="es-AR" dirty="0"/>
              <a:t>1 o 0?</a:t>
            </a:r>
          </a:p>
        </p:txBody>
      </p:sp>
      <p:sp>
        <p:nvSpPr>
          <p:cNvPr id="21" name="Elipse 20">
            <a:extLst>
              <a:ext uri="{FF2B5EF4-FFF2-40B4-BE49-F238E27FC236}">
                <a16:creationId xmlns:a16="http://schemas.microsoft.com/office/drawing/2014/main" id="{3BF45E28-6899-44F0-B06A-5C0A00C78728}"/>
              </a:ext>
            </a:extLst>
          </p:cNvPr>
          <p:cNvSpPr/>
          <p:nvPr/>
        </p:nvSpPr>
        <p:spPr>
          <a:xfrm>
            <a:off x="7497819" y="4200738"/>
            <a:ext cx="56650" cy="5465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Retângulo 16">
            <a:extLst>
              <a:ext uri="{FF2B5EF4-FFF2-40B4-BE49-F238E27FC236}">
                <a16:creationId xmlns:a16="http://schemas.microsoft.com/office/drawing/2014/main" id="{3DBA3641-EED7-47C6-A6E9-124214FF9A9B}"/>
              </a:ext>
            </a:extLst>
          </p:cNvPr>
          <p:cNvSpPr/>
          <p:nvPr/>
        </p:nvSpPr>
        <p:spPr>
          <a:xfrm>
            <a:off x="7590199" y="6246327"/>
            <a:ext cx="2705036" cy="369332"/>
          </a:xfrm>
          <a:prstGeom prst="rect">
            <a:avLst/>
          </a:prstGeom>
        </p:spPr>
        <p:txBody>
          <a:bodyPr wrap="none">
            <a:spAutoFit/>
          </a:bodyPr>
          <a:lstStyle/>
          <a:p>
            <a:r>
              <a:rPr lang="es-ES" dirty="0"/>
              <a:t>H0: El modelo es aleatorio.</a:t>
            </a:r>
            <a:endParaRPr lang="es-AR" dirty="0"/>
          </a:p>
        </p:txBody>
      </p:sp>
    </p:spTree>
    <p:extLst>
      <p:ext uri="{BB962C8B-B14F-4D97-AF65-F5344CB8AC3E}">
        <p14:creationId xmlns:p14="http://schemas.microsoft.com/office/powerpoint/2010/main" val="1511304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719529" y="4501115"/>
            <a:ext cx="6096000" cy="2031325"/>
          </a:xfrm>
          <a:prstGeom prst="rect">
            <a:avLst/>
          </a:prstGeom>
        </p:spPr>
        <p:txBody>
          <a:bodyPr>
            <a:spAutoFit/>
          </a:bodyPr>
          <a:lstStyle/>
          <a:p>
            <a:r>
              <a:rPr lang="es-AR" b="1" dirty="0"/>
              <a:t>Validación:</a:t>
            </a:r>
          </a:p>
          <a:p>
            <a:r>
              <a:rPr lang="es-AR" dirty="0"/>
              <a:t>N-1-jackknie (37 calibración / 1 validación)</a:t>
            </a:r>
          </a:p>
          <a:p>
            <a:endParaRPr lang="es-AR" dirty="0"/>
          </a:p>
          <a:p>
            <a:r>
              <a:rPr lang="es-AR" b="1" dirty="0" err="1"/>
              <a:t>Ensemble</a:t>
            </a:r>
            <a:r>
              <a:rPr lang="es-AR" b="1" dirty="0"/>
              <a:t>:</a:t>
            </a:r>
          </a:p>
          <a:p>
            <a:r>
              <a:rPr lang="es-AR" dirty="0"/>
              <a:t>Frecuencia – </a:t>
            </a:r>
            <a:r>
              <a:rPr lang="es-AR" dirty="0" err="1"/>
              <a:t>Threshold</a:t>
            </a:r>
            <a:r>
              <a:rPr lang="es-AR" dirty="0"/>
              <a:t> de </a:t>
            </a:r>
            <a:r>
              <a:rPr lang="es-ES" dirty="0"/>
              <a:t>Presencia mínima</a:t>
            </a:r>
          </a:p>
          <a:p>
            <a:r>
              <a:rPr lang="es-ES" dirty="0"/>
              <a:t> de la especie (EPT)</a:t>
            </a:r>
            <a:endParaRPr lang="es-AR" dirty="0"/>
          </a:p>
          <a:p>
            <a:endParaRPr lang="es-AR" dirty="0"/>
          </a:p>
        </p:txBody>
      </p:sp>
      <p:sp>
        <p:nvSpPr>
          <p:cNvPr id="3" name="Retângulo 2">
            <a:extLst>
              <a:ext uri="{FF2B5EF4-FFF2-40B4-BE49-F238E27FC236}">
                <a16:creationId xmlns:a16="http://schemas.microsoft.com/office/drawing/2014/main" id="{921FAFD9-C268-43FA-A41E-C28151AA92FC}"/>
              </a:ext>
            </a:extLst>
          </p:cNvPr>
          <p:cNvSpPr/>
          <p:nvPr/>
        </p:nvSpPr>
        <p:spPr>
          <a:xfrm>
            <a:off x="598739" y="5285570"/>
            <a:ext cx="4887661" cy="993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 name="Imagem 4">
            <a:extLst>
              <a:ext uri="{FF2B5EF4-FFF2-40B4-BE49-F238E27FC236}">
                <a16:creationId xmlns:a16="http://schemas.microsoft.com/office/drawing/2014/main" id="{4EC7CA0D-D782-4B08-9D40-595D4E69B33C}"/>
              </a:ext>
            </a:extLst>
          </p:cNvPr>
          <p:cNvPicPr>
            <a:picLocks noChangeAspect="1"/>
          </p:cNvPicPr>
          <p:nvPr/>
        </p:nvPicPr>
        <p:blipFill>
          <a:blip r:embed="rId3"/>
          <a:stretch>
            <a:fillRect/>
          </a:stretch>
        </p:blipFill>
        <p:spPr>
          <a:xfrm>
            <a:off x="6226738" y="2183581"/>
            <a:ext cx="2052100" cy="1390568"/>
          </a:xfrm>
          <a:prstGeom prst="rect">
            <a:avLst/>
          </a:prstGeom>
        </p:spPr>
      </p:pic>
      <p:pic>
        <p:nvPicPr>
          <p:cNvPr id="28" name="Picture 2" descr="Imagem relacionada">
            <a:extLst>
              <a:ext uri="{FF2B5EF4-FFF2-40B4-BE49-F238E27FC236}">
                <a16:creationId xmlns:a16="http://schemas.microsoft.com/office/drawing/2014/main" id="{8D598A39-2C40-4B08-8FBD-BC837DEFB29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7731536">
            <a:off x="6821012" y="2962206"/>
            <a:ext cx="905617" cy="489034"/>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m 20">
            <a:extLst>
              <a:ext uri="{FF2B5EF4-FFF2-40B4-BE49-F238E27FC236}">
                <a16:creationId xmlns:a16="http://schemas.microsoft.com/office/drawing/2014/main" id="{3C40C05E-7015-42E0-AC44-B410054096D4}"/>
              </a:ext>
            </a:extLst>
          </p:cNvPr>
          <p:cNvPicPr>
            <a:picLocks noChangeAspect="1"/>
          </p:cNvPicPr>
          <p:nvPr/>
        </p:nvPicPr>
        <p:blipFill>
          <a:blip r:embed="rId6"/>
          <a:stretch>
            <a:fillRect/>
          </a:stretch>
        </p:blipFill>
        <p:spPr>
          <a:xfrm>
            <a:off x="6196397" y="4967972"/>
            <a:ext cx="2208123" cy="1491200"/>
          </a:xfrm>
          <a:prstGeom prst="rect">
            <a:avLst/>
          </a:prstGeom>
        </p:spPr>
      </p:pic>
      <p:sp>
        <p:nvSpPr>
          <p:cNvPr id="29" name="CaixaDeTexto 28">
            <a:extLst>
              <a:ext uri="{FF2B5EF4-FFF2-40B4-BE49-F238E27FC236}">
                <a16:creationId xmlns:a16="http://schemas.microsoft.com/office/drawing/2014/main" id="{9037DB8F-44A7-40EF-B606-CF38B6CE90D7}"/>
              </a:ext>
            </a:extLst>
          </p:cNvPr>
          <p:cNvSpPr txBox="1"/>
          <p:nvPr/>
        </p:nvSpPr>
        <p:spPr>
          <a:xfrm>
            <a:off x="6394592" y="5162066"/>
            <a:ext cx="301686" cy="369332"/>
          </a:xfrm>
          <a:prstGeom prst="rect">
            <a:avLst/>
          </a:prstGeom>
          <a:noFill/>
        </p:spPr>
        <p:txBody>
          <a:bodyPr wrap="none" rtlCol="0">
            <a:spAutoFit/>
          </a:bodyPr>
          <a:lstStyle/>
          <a:p>
            <a:r>
              <a:rPr lang="es-AR" dirty="0"/>
              <a:t>1</a:t>
            </a:r>
          </a:p>
        </p:txBody>
      </p:sp>
      <p:sp>
        <p:nvSpPr>
          <p:cNvPr id="30" name="CaixaDeTexto 29">
            <a:extLst>
              <a:ext uri="{FF2B5EF4-FFF2-40B4-BE49-F238E27FC236}">
                <a16:creationId xmlns:a16="http://schemas.microsoft.com/office/drawing/2014/main" id="{BF7C03C1-9F99-4BD3-B076-9251500B0693}"/>
              </a:ext>
            </a:extLst>
          </p:cNvPr>
          <p:cNvSpPr txBox="1"/>
          <p:nvPr/>
        </p:nvSpPr>
        <p:spPr>
          <a:xfrm>
            <a:off x="7149615" y="5147854"/>
            <a:ext cx="301686" cy="369332"/>
          </a:xfrm>
          <a:prstGeom prst="rect">
            <a:avLst/>
          </a:prstGeom>
          <a:noFill/>
        </p:spPr>
        <p:txBody>
          <a:bodyPr wrap="none" rtlCol="0">
            <a:spAutoFit/>
          </a:bodyPr>
          <a:lstStyle/>
          <a:p>
            <a:r>
              <a:rPr lang="es-AR" dirty="0"/>
              <a:t>1</a:t>
            </a:r>
          </a:p>
        </p:txBody>
      </p:sp>
      <p:sp>
        <p:nvSpPr>
          <p:cNvPr id="31" name="CaixaDeTexto 30">
            <a:extLst>
              <a:ext uri="{FF2B5EF4-FFF2-40B4-BE49-F238E27FC236}">
                <a16:creationId xmlns:a16="http://schemas.microsoft.com/office/drawing/2014/main" id="{198ED51B-990F-47A0-A9E3-D29F72F4C4AB}"/>
              </a:ext>
            </a:extLst>
          </p:cNvPr>
          <p:cNvSpPr txBox="1"/>
          <p:nvPr/>
        </p:nvSpPr>
        <p:spPr>
          <a:xfrm>
            <a:off x="7116575" y="5817455"/>
            <a:ext cx="301686" cy="369332"/>
          </a:xfrm>
          <a:prstGeom prst="rect">
            <a:avLst/>
          </a:prstGeom>
          <a:noFill/>
        </p:spPr>
        <p:txBody>
          <a:bodyPr wrap="none" rtlCol="0">
            <a:spAutoFit/>
          </a:bodyPr>
          <a:lstStyle/>
          <a:p>
            <a:r>
              <a:rPr lang="es-AR" dirty="0"/>
              <a:t>1</a:t>
            </a:r>
          </a:p>
        </p:txBody>
      </p:sp>
      <p:sp>
        <p:nvSpPr>
          <p:cNvPr id="32" name="CaixaDeTexto 31">
            <a:extLst>
              <a:ext uri="{FF2B5EF4-FFF2-40B4-BE49-F238E27FC236}">
                <a16:creationId xmlns:a16="http://schemas.microsoft.com/office/drawing/2014/main" id="{DBDD570C-2082-46A0-897B-6FD2042BEC66}"/>
              </a:ext>
            </a:extLst>
          </p:cNvPr>
          <p:cNvSpPr txBox="1"/>
          <p:nvPr/>
        </p:nvSpPr>
        <p:spPr>
          <a:xfrm>
            <a:off x="6394592" y="5868811"/>
            <a:ext cx="301686" cy="369332"/>
          </a:xfrm>
          <a:prstGeom prst="rect">
            <a:avLst/>
          </a:prstGeom>
          <a:noFill/>
        </p:spPr>
        <p:txBody>
          <a:bodyPr wrap="none" rtlCol="0">
            <a:spAutoFit/>
          </a:bodyPr>
          <a:lstStyle/>
          <a:p>
            <a:r>
              <a:rPr lang="es-AR" dirty="0"/>
              <a:t>0</a:t>
            </a:r>
          </a:p>
        </p:txBody>
      </p:sp>
      <p:sp>
        <p:nvSpPr>
          <p:cNvPr id="33" name="CaixaDeTexto 32">
            <a:extLst>
              <a:ext uri="{FF2B5EF4-FFF2-40B4-BE49-F238E27FC236}">
                <a16:creationId xmlns:a16="http://schemas.microsoft.com/office/drawing/2014/main" id="{649A0E45-5E13-4F29-A5FF-20F9412671C7}"/>
              </a:ext>
            </a:extLst>
          </p:cNvPr>
          <p:cNvSpPr txBox="1"/>
          <p:nvPr/>
        </p:nvSpPr>
        <p:spPr>
          <a:xfrm>
            <a:off x="7836312" y="5177056"/>
            <a:ext cx="301686" cy="369332"/>
          </a:xfrm>
          <a:prstGeom prst="rect">
            <a:avLst/>
          </a:prstGeom>
          <a:noFill/>
        </p:spPr>
        <p:txBody>
          <a:bodyPr wrap="none" rtlCol="0">
            <a:spAutoFit/>
          </a:bodyPr>
          <a:lstStyle/>
          <a:p>
            <a:r>
              <a:rPr lang="es-AR" dirty="0"/>
              <a:t>0</a:t>
            </a:r>
          </a:p>
        </p:txBody>
      </p:sp>
      <p:sp>
        <p:nvSpPr>
          <p:cNvPr id="34" name="CaixaDeTexto 33">
            <a:extLst>
              <a:ext uri="{FF2B5EF4-FFF2-40B4-BE49-F238E27FC236}">
                <a16:creationId xmlns:a16="http://schemas.microsoft.com/office/drawing/2014/main" id="{661EBDB1-C899-4393-B995-C8C486ADFAD6}"/>
              </a:ext>
            </a:extLst>
          </p:cNvPr>
          <p:cNvSpPr txBox="1"/>
          <p:nvPr/>
        </p:nvSpPr>
        <p:spPr>
          <a:xfrm>
            <a:off x="7838030" y="5835602"/>
            <a:ext cx="301686" cy="369332"/>
          </a:xfrm>
          <a:prstGeom prst="rect">
            <a:avLst/>
          </a:prstGeom>
          <a:noFill/>
        </p:spPr>
        <p:txBody>
          <a:bodyPr wrap="none" rtlCol="0">
            <a:spAutoFit/>
          </a:bodyPr>
          <a:lstStyle/>
          <a:p>
            <a:r>
              <a:rPr lang="es-AR" dirty="0"/>
              <a:t>0</a:t>
            </a:r>
          </a:p>
        </p:txBody>
      </p:sp>
      <p:pic>
        <p:nvPicPr>
          <p:cNvPr id="42" name="Imagem 41">
            <a:extLst>
              <a:ext uri="{FF2B5EF4-FFF2-40B4-BE49-F238E27FC236}">
                <a16:creationId xmlns:a16="http://schemas.microsoft.com/office/drawing/2014/main" id="{41F6276D-F04D-49C7-99C8-24B90BE215DE}"/>
              </a:ext>
            </a:extLst>
          </p:cNvPr>
          <p:cNvPicPr>
            <a:picLocks noChangeAspect="1"/>
          </p:cNvPicPr>
          <p:nvPr/>
        </p:nvPicPr>
        <p:blipFill>
          <a:blip r:embed="rId7"/>
          <a:stretch>
            <a:fillRect/>
          </a:stretch>
        </p:blipFill>
        <p:spPr>
          <a:xfrm>
            <a:off x="8686066" y="2183581"/>
            <a:ext cx="2061882" cy="1392440"/>
          </a:xfrm>
          <a:prstGeom prst="rect">
            <a:avLst/>
          </a:prstGeom>
        </p:spPr>
      </p:pic>
      <p:pic>
        <p:nvPicPr>
          <p:cNvPr id="43" name="Picture 2" descr="Imagem relacionada">
            <a:extLst>
              <a:ext uri="{FF2B5EF4-FFF2-40B4-BE49-F238E27FC236}">
                <a16:creationId xmlns:a16="http://schemas.microsoft.com/office/drawing/2014/main" id="{9AAC6128-340B-498B-9E11-B41C5A8FFB5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7731536">
            <a:off x="8649638" y="2305137"/>
            <a:ext cx="905617" cy="489034"/>
          </a:xfrm>
          <a:prstGeom prst="rect">
            <a:avLst/>
          </a:prstGeom>
          <a:noFill/>
          <a:extLst>
            <a:ext uri="{909E8E84-426E-40DD-AFC4-6F175D3DCCD1}">
              <a14:hiddenFill xmlns:a14="http://schemas.microsoft.com/office/drawing/2010/main">
                <a:solidFill>
                  <a:srgbClr val="FFFFFF"/>
                </a:solidFill>
              </a14:hiddenFill>
            </a:ext>
          </a:extLst>
        </p:spPr>
      </p:pic>
      <p:pic>
        <p:nvPicPr>
          <p:cNvPr id="44" name="Imagem 43">
            <a:extLst>
              <a:ext uri="{FF2B5EF4-FFF2-40B4-BE49-F238E27FC236}">
                <a16:creationId xmlns:a16="http://schemas.microsoft.com/office/drawing/2014/main" id="{C903BB0B-2DA0-4683-8513-A74EC499EE80}"/>
              </a:ext>
            </a:extLst>
          </p:cNvPr>
          <p:cNvPicPr>
            <a:picLocks noChangeAspect="1"/>
          </p:cNvPicPr>
          <p:nvPr/>
        </p:nvPicPr>
        <p:blipFill>
          <a:blip r:embed="rId8"/>
          <a:stretch>
            <a:fillRect/>
          </a:stretch>
        </p:blipFill>
        <p:spPr>
          <a:xfrm>
            <a:off x="8657441" y="4969052"/>
            <a:ext cx="2225058" cy="1502637"/>
          </a:xfrm>
          <a:prstGeom prst="rect">
            <a:avLst/>
          </a:prstGeom>
        </p:spPr>
      </p:pic>
      <p:sp>
        <p:nvSpPr>
          <p:cNvPr id="45" name="CaixaDeTexto 44">
            <a:extLst>
              <a:ext uri="{FF2B5EF4-FFF2-40B4-BE49-F238E27FC236}">
                <a16:creationId xmlns:a16="http://schemas.microsoft.com/office/drawing/2014/main" id="{382474BE-751B-40D7-90C0-A2F8AAC5B93A}"/>
              </a:ext>
            </a:extLst>
          </p:cNvPr>
          <p:cNvSpPr txBox="1"/>
          <p:nvPr/>
        </p:nvSpPr>
        <p:spPr>
          <a:xfrm>
            <a:off x="8862257" y="5162844"/>
            <a:ext cx="301686" cy="369332"/>
          </a:xfrm>
          <a:prstGeom prst="rect">
            <a:avLst/>
          </a:prstGeom>
          <a:noFill/>
        </p:spPr>
        <p:txBody>
          <a:bodyPr wrap="none" rtlCol="0">
            <a:spAutoFit/>
          </a:bodyPr>
          <a:lstStyle/>
          <a:p>
            <a:r>
              <a:rPr lang="es-AR" dirty="0"/>
              <a:t>1</a:t>
            </a:r>
          </a:p>
        </p:txBody>
      </p:sp>
      <p:sp>
        <p:nvSpPr>
          <p:cNvPr id="46" name="CaixaDeTexto 45">
            <a:extLst>
              <a:ext uri="{FF2B5EF4-FFF2-40B4-BE49-F238E27FC236}">
                <a16:creationId xmlns:a16="http://schemas.microsoft.com/office/drawing/2014/main" id="{01B3949D-8994-456A-BEF0-2FB032EF9F94}"/>
              </a:ext>
            </a:extLst>
          </p:cNvPr>
          <p:cNvSpPr txBox="1"/>
          <p:nvPr/>
        </p:nvSpPr>
        <p:spPr>
          <a:xfrm>
            <a:off x="8862257" y="5862547"/>
            <a:ext cx="301686" cy="369332"/>
          </a:xfrm>
          <a:prstGeom prst="rect">
            <a:avLst/>
          </a:prstGeom>
          <a:noFill/>
        </p:spPr>
        <p:txBody>
          <a:bodyPr wrap="none" rtlCol="0">
            <a:spAutoFit/>
          </a:bodyPr>
          <a:lstStyle/>
          <a:p>
            <a:r>
              <a:rPr lang="es-AR" dirty="0"/>
              <a:t>1</a:t>
            </a:r>
          </a:p>
        </p:txBody>
      </p:sp>
      <p:sp>
        <p:nvSpPr>
          <p:cNvPr id="47" name="CaixaDeTexto 46">
            <a:extLst>
              <a:ext uri="{FF2B5EF4-FFF2-40B4-BE49-F238E27FC236}">
                <a16:creationId xmlns:a16="http://schemas.microsoft.com/office/drawing/2014/main" id="{B4221DC8-422B-4731-85D4-0271B7BE9EC8}"/>
              </a:ext>
            </a:extLst>
          </p:cNvPr>
          <p:cNvSpPr txBox="1"/>
          <p:nvPr/>
        </p:nvSpPr>
        <p:spPr>
          <a:xfrm>
            <a:off x="9580794" y="5162373"/>
            <a:ext cx="301686" cy="369332"/>
          </a:xfrm>
          <a:prstGeom prst="rect">
            <a:avLst/>
          </a:prstGeom>
          <a:noFill/>
        </p:spPr>
        <p:txBody>
          <a:bodyPr wrap="none" rtlCol="0">
            <a:spAutoFit/>
          </a:bodyPr>
          <a:lstStyle/>
          <a:p>
            <a:r>
              <a:rPr lang="es-AR" dirty="0"/>
              <a:t>1</a:t>
            </a:r>
          </a:p>
        </p:txBody>
      </p:sp>
      <p:sp>
        <p:nvSpPr>
          <p:cNvPr id="48" name="CaixaDeTexto 47">
            <a:extLst>
              <a:ext uri="{FF2B5EF4-FFF2-40B4-BE49-F238E27FC236}">
                <a16:creationId xmlns:a16="http://schemas.microsoft.com/office/drawing/2014/main" id="{00F1794C-ACFC-48AF-813C-F9FFB5EE15D6}"/>
              </a:ext>
            </a:extLst>
          </p:cNvPr>
          <p:cNvSpPr txBox="1"/>
          <p:nvPr/>
        </p:nvSpPr>
        <p:spPr>
          <a:xfrm>
            <a:off x="10367758" y="5162373"/>
            <a:ext cx="301686" cy="369332"/>
          </a:xfrm>
          <a:prstGeom prst="rect">
            <a:avLst/>
          </a:prstGeom>
          <a:noFill/>
        </p:spPr>
        <p:txBody>
          <a:bodyPr wrap="none" rtlCol="0">
            <a:spAutoFit/>
          </a:bodyPr>
          <a:lstStyle/>
          <a:p>
            <a:r>
              <a:rPr lang="es-AR" dirty="0"/>
              <a:t>1</a:t>
            </a:r>
          </a:p>
        </p:txBody>
      </p:sp>
      <p:sp>
        <p:nvSpPr>
          <p:cNvPr id="49" name="CaixaDeTexto 48">
            <a:extLst>
              <a:ext uri="{FF2B5EF4-FFF2-40B4-BE49-F238E27FC236}">
                <a16:creationId xmlns:a16="http://schemas.microsoft.com/office/drawing/2014/main" id="{C5322BA5-D508-48C7-9BB0-0B7FD11DC9E5}"/>
              </a:ext>
            </a:extLst>
          </p:cNvPr>
          <p:cNvSpPr txBox="1"/>
          <p:nvPr/>
        </p:nvSpPr>
        <p:spPr>
          <a:xfrm>
            <a:off x="9570692" y="5850592"/>
            <a:ext cx="301686" cy="369332"/>
          </a:xfrm>
          <a:prstGeom prst="rect">
            <a:avLst/>
          </a:prstGeom>
          <a:noFill/>
        </p:spPr>
        <p:txBody>
          <a:bodyPr wrap="none" rtlCol="0">
            <a:spAutoFit/>
          </a:bodyPr>
          <a:lstStyle/>
          <a:p>
            <a:r>
              <a:rPr lang="es-AR" dirty="0"/>
              <a:t>0</a:t>
            </a:r>
          </a:p>
        </p:txBody>
      </p:sp>
      <p:sp>
        <p:nvSpPr>
          <p:cNvPr id="50" name="CaixaDeTexto 49">
            <a:extLst>
              <a:ext uri="{FF2B5EF4-FFF2-40B4-BE49-F238E27FC236}">
                <a16:creationId xmlns:a16="http://schemas.microsoft.com/office/drawing/2014/main" id="{3E573029-5624-411F-AE9C-4607C99B4494}"/>
              </a:ext>
            </a:extLst>
          </p:cNvPr>
          <p:cNvSpPr txBox="1"/>
          <p:nvPr/>
        </p:nvSpPr>
        <p:spPr>
          <a:xfrm>
            <a:off x="10367758" y="5866285"/>
            <a:ext cx="301686" cy="369332"/>
          </a:xfrm>
          <a:prstGeom prst="rect">
            <a:avLst/>
          </a:prstGeom>
          <a:noFill/>
        </p:spPr>
        <p:txBody>
          <a:bodyPr wrap="none" rtlCol="0">
            <a:spAutoFit/>
          </a:bodyPr>
          <a:lstStyle/>
          <a:p>
            <a:r>
              <a:rPr lang="es-AR" dirty="0"/>
              <a:t>0</a:t>
            </a:r>
          </a:p>
        </p:txBody>
      </p:sp>
      <p:sp>
        <p:nvSpPr>
          <p:cNvPr id="51" name="Retângulo 50">
            <a:extLst>
              <a:ext uri="{FF2B5EF4-FFF2-40B4-BE49-F238E27FC236}">
                <a16:creationId xmlns:a16="http://schemas.microsoft.com/office/drawing/2014/main" id="{CFA539E3-5789-4E76-805C-B1D2AE3BDC48}"/>
              </a:ext>
            </a:extLst>
          </p:cNvPr>
          <p:cNvSpPr/>
          <p:nvPr/>
        </p:nvSpPr>
        <p:spPr>
          <a:xfrm>
            <a:off x="7947977" y="3794378"/>
            <a:ext cx="1165714" cy="47971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a:t>Adecuado</a:t>
            </a:r>
          </a:p>
        </p:txBody>
      </p:sp>
      <p:sp>
        <p:nvSpPr>
          <p:cNvPr id="52" name="Retângulo 51">
            <a:extLst>
              <a:ext uri="{FF2B5EF4-FFF2-40B4-BE49-F238E27FC236}">
                <a16:creationId xmlns:a16="http://schemas.microsoft.com/office/drawing/2014/main" id="{44442010-A625-4A52-A962-8B4937B0B424}"/>
              </a:ext>
            </a:extLst>
          </p:cNvPr>
          <p:cNvSpPr/>
          <p:nvPr/>
        </p:nvSpPr>
        <p:spPr>
          <a:xfrm>
            <a:off x="7689593" y="4211310"/>
            <a:ext cx="1575268" cy="369332"/>
          </a:xfrm>
          <a:prstGeom prst="rect">
            <a:avLst/>
          </a:prstGeom>
          <a:solidFill>
            <a:schemeClr val="accent6"/>
          </a:solidFill>
          <a:ln>
            <a:solidFill>
              <a:schemeClr val="tx1"/>
            </a:solidFill>
          </a:ln>
        </p:spPr>
        <p:txBody>
          <a:bodyPr wrap="square">
            <a:spAutoFit/>
          </a:bodyPr>
          <a:lstStyle/>
          <a:p>
            <a:pPr algn="ctr"/>
            <a:r>
              <a:rPr lang="es-AR" dirty="0">
                <a:solidFill>
                  <a:schemeClr val="bg1"/>
                </a:solidFill>
              </a:rPr>
              <a:t>Inadecuado</a:t>
            </a:r>
          </a:p>
        </p:txBody>
      </p:sp>
      <p:cxnSp>
        <p:nvCxnSpPr>
          <p:cNvPr id="54" name="Conector reto 53">
            <a:extLst>
              <a:ext uri="{FF2B5EF4-FFF2-40B4-BE49-F238E27FC236}">
                <a16:creationId xmlns:a16="http://schemas.microsoft.com/office/drawing/2014/main" id="{3E94C8F5-8429-4D50-9BE3-D4B18B7C86D3}"/>
              </a:ext>
            </a:extLst>
          </p:cNvPr>
          <p:cNvCxnSpPr>
            <a:cxnSpLocks/>
          </p:cNvCxnSpPr>
          <p:nvPr/>
        </p:nvCxnSpPr>
        <p:spPr>
          <a:xfrm>
            <a:off x="7257011" y="3528753"/>
            <a:ext cx="690966" cy="2656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ector reto 55">
            <a:extLst>
              <a:ext uri="{FF2B5EF4-FFF2-40B4-BE49-F238E27FC236}">
                <a16:creationId xmlns:a16="http://schemas.microsoft.com/office/drawing/2014/main" id="{C6B67E5E-06D8-4C93-8F84-8E911EAEC6E5}"/>
              </a:ext>
            </a:extLst>
          </p:cNvPr>
          <p:cNvCxnSpPr>
            <a:cxnSpLocks/>
          </p:cNvCxnSpPr>
          <p:nvPr/>
        </p:nvCxnSpPr>
        <p:spPr>
          <a:xfrm flipV="1">
            <a:off x="9113691" y="3534458"/>
            <a:ext cx="603316" cy="2599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Conector de Seta Reta 66">
            <a:extLst>
              <a:ext uri="{FF2B5EF4-FFF2-40B4-BE49-F238E27FC236}">
                <a16:creationId xmlns:a16="http://schemas.microsoft.com/office/drawing/2014/main" id="{D7EF659B-11D7-4CFD-86F9-5687EA9FF81A}"/>
              </a:ext>
            </a:extLst>
          </p:cNvPr>
          <p:cNvCxnSpPr>
            <a:stCxn id="52" idx="2"/>
            <a:endCxn id="21" idx="0"/>
          </p:cNvCxnSpPr>
          <p:nvPr/>
        </p:nvCxnSpPr>
        <p:spPr>
          <a:xfrm flipH="1">
            <a:off x="7300459" y="4580642"/>
            <a:ext cx="1176768" cy="3873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de Seta Reta 68">
            <a:extLst>
              <a:ext uri="{FF2B5EF4-FFF2-40B4-BE49-F238E27FC236}">
                <a16:creationId xmlns:a16="http://schemas.microsoft.com/office/drawing/2014/main" id="{0BF46A1E-670A-4603-A896-16BE2DA579E7}"/>
              </a:ext>
            </a:extLst>
          </p:cNvPr>
          <p:cNvCxnSpPr>
            <a:stCxn id="52" idx="2"/>
            <a:endCxn id="44" idx="0"/>
          </p:cNvCxnSpPr>
          <p:nvPr/>
        </p:nvCxnSpPr>
        <p:spPr>
          <a:xfrm>
            <a:off x="8477227" y="4580642"/>
            <a:ext cx="1292743" cy="3884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de Seta Reta 70">
            <a:extLst>
              <a:ext uri="{FF2B5EF4-FFF2-40B4-BE49-F238E27FC236}">
                <a16:creationId xmlns:a16="http://schemas.microsoft.com/office/drawing/2014/main" id="{B66E14BC-5B7C-4649-9A74-BB237EC68A2A}"/>
              </a:ext>
            </a:extLst>
          </p:cNvPr>
          <p:cNvCxnSpPr/>
          <p:nvPr/>
        </p:nvCxnSpPr>
        <p:spPr>
          <a:xfrm flipV="1">
            <a:off x="9502177" y="3704659"/>
            <a:ext cx="0" cy="4906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ector de Seta Reta 71">
            <a:extLst>
              <a:ext uri="{FF2B5EF4-FFF2-40B4-BE49-F238E27FC236}">
                <a16:creationId xmlns:a16="http://schemas.microsoft.com/office/drawing/2014/main" id="{B40FA9D5-7008-4253-ACEF-B70A18A1FFC0}"/>
              </a:ext>
            </a:extLst>
          </p:cNvPr>
          <p:cNvCxnSpPr>
            <a:cxnSpLocks/>
          </p:cNvCxnSpPr>
          <p:nvPr/>
        </p:nvCxnSpPr>
        <p:spPr>
          <a:xfrm>
            <a:off x="9502177" y="4311531"/>
            <a:ext cx="0" cy="4906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CaixaDeTexto 72">
            <a:extLst>
              <a:ext uri="{FF2B5EF4-FFF2-40B4-BE49-F238E27FC236}">
                <a16:creationId xmlns:a16="http://schemas.microsoft.com/office/drawing/2014/main" id="{4C59A63B-2655-4F0D-98DA-B07B1ECFDC18}"/>
              </a:ext>
            </a:extLst>
          </p:cNvPr>
          <p:cNvSpPr txBox="1"/>
          <p:nvPr/>
        </p:nvSpPr>
        <p:spPr>
          <a:xfrm>
            <a:off x="9580794" y="3825936"/>
            <a:ext cx="526683" cy="369332"/>
          </a:xfrm>
          <a:prstGeom prst="rect">
            <a:avLst/>
          </a:prstGeom>
          <a:noFill/>
        </p:spPr>
        <p:txBody>
          <a:bodyPr wrap="none" rtlCol="0">
            <a:spAutoFit/>
          </a:bodyPr>
          <a:lstStyle/>
          <a:p>
            <a:r>
              <a:rPr lang="es-AR" dirty="0"/>
              <a:t>EPT</a:t>
            </a:r>
          </a:p>
        </p:txBody>
      </p:sp>
      <p:sp>
        <p:nvSpPr>
          <p:cNvPr id="74" name="CaixaDeTexto 73">
            <a:extLst>
              <a:ext uri="{FF2B5EF4-FFF2-40B4-BE49-F238E27FC236}">
                <a16:creationId xmlns:a16="http://schemas.microsoft.com/office/drawing/2014/main" id="{765ED766-F5E2-46B5-A5B3-931B554FD9D0}"/>
              </a:ext>
            </a:extLst>
          </p:cNvPr>
          <p:cNvSpPr txBox="1"/>
          <p:nvPr/>
        </p:nvSpPr>
        <p:spPr>
          <a:xfrm>
            <a:off x="9590516" y="4281593"/>
            <a:ext cx="526683" cy="369332"/>
          </a:xfrm>
          <a:prstGeom prst="rect">
            <a:avLst/>
          </a:prstGeom>
          <a:noFill/>
        </p:spPr>
        <p:txBody>
          <a:bodyPr wrap="none" rtlCol="0">
            <a:spAutoFit/>
          </a:bodyPr>
          <a:lstStyle/>
          <a:p>
            <a:r>
              <a:rPr lang="es-AR" dirty="0"/>
              <a:t>EPT</a:t>
            </a:r>
          </a:p>
        </p:txBody>
      </p:sp>
      <p:sp>
        <p:nvSpPr>
          <p:cNvPr id="75" name="Retângulo 74">
            <a:extLst>
              <a:ext uri="{FF2B5EF4-FFF2-40B4-BE49-F238E27FC236}">
                <a16:creationId xmlns:a16="http://schemas.microsoft.com/office/drawing/2014/main" id="{331B13A4-4F34-4DFC-BCD2-155C3C1E4B5C}"/>
              </a:ext>
            </a:extLst>
          </p:cNvPr>
          <p:cNvSpPr/>
          <p:nvPr/>
        </p:nvSpPr>
        <p:spPr>
          <a:xfrm>
            <a:off x="6762172" y="1819118"/>
            <a:ext cx="993477" cy="369332"/>
          </a:xfrm>
          <a:prstGeom prst="rect">
            <a:avLst/>
          </a:prstGeom>
        </p:spPr>
        <p:txBody>
          <a:bodyPr wrap="none">
            <a:spAutoFit/>
          </a:bodyPr>
          <a:lstStyle/>
          <a:p>
            <a:r>
              <a:rPr lang="es-AR" b="1" dirty="0"/>
              <a:t>réplica 1</a:t>
            </a:r>
          </a:p>
        </p:txBody>
      </p:sp>
      <p:sp>
        <p:nvSpPr>
          <p:cNvPr id="76" name="Retângulo 75">
            <a:extLst>
              <a:ext uri="{FF2B5EF4-FFF2-40B4-BE49-F238E27FC236}">
                <a16:creationId xmlns:a16="http://schemas.microsoft.com/office/drawing/2014/main" id="{664D111D-560C-470A-B625-31BE427D324A}"/>
              </a:ext>
            </a:extLst>
          </p:cNvPr>
          <p:cNvSpPr/>
          <p:nvPr/>
        </p:nvSpPr>
        <p:spPr>
          <a:xfrm>
            <a:off x="9226391" y="1812642"/>
            <a:ext cx="993477" cy="369332"/>
          </a:xfrm>
          <a:prstGeom prst="rect">
            <a:avLst/>
          </a:prstGeom>
        </p:spPr>
        <p:txBody>
          <a:bodyPr wrap="none">
            <a:spAutoFit/>
          </a:bodyPr>
          <a:lstStyle/>
          <a:p>
            <a:r>
              <a:rPr lang="es-AR" b="1" dirty="0"/>
              <a:t>réplica 2</a:t>
            </a:r>
          </a:p>
        </p:txBody>
      </p:sp>
    </p:spTree>
    <p:extLst>
      <p:ext uri="{BB962C8B-B14F-4D97-AF65-F5344CB8AC3E}">
        <p14:creationId xmlns:p14="http://schemas.microsoft.com/office/powerpoint/2010/main" val="2865664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719529" y="4501115"/>
            <a:ext cx="6096000" cy="2031325"/>
          </a:xfrm>
          <a:prstGeom prst="rect">
            <a:avLst/>
          </a:prstGeom>
        </p:spPr>
        <p:txBody>
          <a:bodyPr>
            <a:spAutoFit/>
          </a:bodyPr>
          <a:lstStyle/>
          <a:p>
            <a:r>
              <a:rPr lang="es-AR" b="1" dirty="0"/>
              <a:t>Validación:</a:t>
            </a:r>
          </a:p>
          <a:p>
            <a:r>
              <a:rPr lang="es-AR" dirty="0"/>
              <a:t>N-1-jackknie (37 calibración / 1 validación)</a:t>
            </a:r>
          </a:p>
          <a:p>
            <a:endParaRPr lang="es-AR" dirty="0"/>
          </a:p>
          <a:p>
            <a:r>
              <a:rPr lang="es-AR" b="1" dirty="0" err="1"/>
              <a:t>Ensemble</a:t>
            </a:r>
            <a:r>
              <a:rPr lang="es-AR" b="1" dirty="0"/>
              <a:t>:</a:t>
            </a:r>
          </a:p>
          <a:p>
            <a:r>
              <a:rPr lang="es-AR" dirty="0"/>
              <a:t>Frecuencia – </a:t>
            </a:r>
            <a:r>
              <a:rPr lang="es-AR" dirty="0" err="1"/>
              <a:t>Threshold</a:t>
            </a:r>
            <a:r>
              <a:rPr lang="es-AR" dirty="0"/>
              <a:t> de </a:t>
            </a:r>
            <a:r>
              <a:rPr lang="es-ES" dirty="0"/>
              <a:t>Presencia mínima</a:t>
            </a:r>
          </a:p>
          <a:p>
            <a:r>
              <a:rPr lang="es-ES" dirty="0"/>
              <a:t> de la especie (EPT)</a:t>
            </a:r>
            <a:endParaRPr lang="es-AR" dirty="0"/>
          </a:p>
          <a:p>
            <a:endParaRPr lang="es-AR" dirty="0"/>
          </a:p>
        </p:txBody>
      </p:sp>
      <p:sp>
        <p:nvSpPr>
          <p:cNvPr id="3" name="Retângulo 2">
            <a:extLst>
              <a:ext uri="{FF2B5EF4-FFF2-40B4-BE49-F238E27FC236}">
                <a16:creationId xmlns:a16="http://schemas.microsoft.com/office/drawing/2014/main" id="{921FAFD9-C268-43FA-A41E-C28151AA92FC}"/>
              </a:ext>
            </a:extLst>
          </p:cNvPr>
          <p:cNvSpPr/>
          <p:nvPr/>
        </p:nvSpPr>
        <p:spPr>
          <a:xfrm>
            <a:off x="598739" y="5285570"/>
            <a:ext cx="4887661" cy="993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Imagem 20">
            <a:extLst>
              <a:ext uri="{FF2B5EF4-FFF2-40B4-BE49-F238E27FC236}">
                <a16:creationId xmlns:a16="http://schemas.microsoft.com/office/drawing/2014/main" id="{3C40C05E-7015-42E0-AC44-B410054096D4}"/>
              </a:ext>
            </a:extLst>
          </p:cNvPr>
          <p:cNvPicPr>
            <a:picLocks noChangeAspect="1"/>
          </p:cNvPicPr>
          <p:nvPr/>
        </p:nvPicPr>
        <p:blipFill>
          <a:blip r:embed="rId3"/>
          <a:stretch>
            <a:fillRect/>
          </a:stretch>
        </p:blipFill>
        <p:spPr>
          <a:xfrm>
            <a:off x="6428237" y="2380947"/>
            <a:ext cx="2208123" cy="1491200"/>
          </a:xfrm>
          <a:prstGeom prst="rect">
            <a:avLst/>
          </a:prstGeom>
        </p:spPr>
      </p:pic>
      <p:sp>
        <p:nvSpPr>
          <p:cNvPr id="29" name="CaixaDeTexto 28">
            <a:extLst>
              <a:ext uri="{FF2B5EF4-FFF2-40B4-BE49-F238E27FC236}">
                <a16:creationId xmlns:a16="http://schemas.microsoft.com/office/drawing/2014/main" id="{9037DB8F-44A7-40EF-B606-CF38B6CE90D7}"/>
              </a:ext>
            </a:extLst>
          </p:cNvPr>
          <p:cNvSpPr txBox="1"/>
          <p:nvPr/>
        </p:nvSpPr>
        <p:spPr>
          <a:xfrm>
            <a:off x="6626432" y="2575041"/>
            <a:ext cx="301686" cy="369332"/>
          </a:xfrm>
          <a:prstGeom prst="rect">
            <a:avLst/>
          </a:prstGeom>
          <a:noFill/>
        </p:spPr>
        <p:txBody>
          <a:bodyPr wrap="none" rtlCol="0">
            <a:spAutoFit/>
          </a:bodyPr>
          <a:lstStyle/>
          <a:p>
            <a:r>
              <a:rPr lang="es-AR" dirty="0"/>
              <a:t>1</a:t>
            </a:r>
          </a:p>
        </p:txBody>
      </p:sp>
      <p:sp>
        <p:nvSpPr>
          <p:cNvPr id="30" name="CaixaDeTexto 29">
            <a:extLst>
              <a:ext uri="{FF2B5EF4-FFF2-40B4-BE49-F238E27FC236}">
                <a16:creationId xmlns:a16="http://schemas.microsoft.com/office/drawing/2014/main" id="{BF7C03C1-9F99-4BD3-B076-9251500B0693}"/>
              </a:ext>
            </a:extLst>
          </p:cNvPr>
          <p:cNvSpPr txBox="1"/>
          <p:nvPr/>
        </p:nvSpPr>
        <p:spPr>
          <a:xfrm>
            <a:off x="7381455" y="2560829"/>
            <a:ext cx="301686" cy="369332"/>
          </a:xfrm>
          <a:prstGeom prst="rect">
            <a:avLst/>
          </a:prstGeom>
          <a:noFill/>
        </p:spPr>
        <p:txBody>
          <a:bodyPr wrap="none" rtlCol="0">
            <a:spAutoFit/>
          </a:bodyPr>
          <a:lstStyle/>
          <a:p>
            <a:r>
              <a:rPr lang="es-AR" dirty="0"/>
              <a:t>1</a:t>
            </a:r>
          </a:p>
        </p:txBody>
      </p:sp>
      <p:sp>
        <p:nvSpPr>
          <p:cNvPr id="31" name="CaixaDeTexto 30">
            <a:extLst>
              <a:ext uri="{FF2B5EF4-FFF2-40B4-BE49-F238E27FC236}">
                <a16:creationId xmlns:a16="http://schemas.microsoft.com/office/drawing/2014/main" id="{198ED51B-990F-47A0-A9E3-D29F72F4C4AB}"/>
              </a:ext>
            </a:extLst>
          </p:cNvPr>
          <p:cNvSpPr txBox="1"/>
          <p:nvPr/>
        </p:nvSpPr>
        <p:spPr>
          <a:xfrm>
            <a:off x="7348415" y="3230430"/>
            <a:ext cx="301686" cy="369332"/>
          </a:xfrm>
          <a:prstGeom prst="rect">
            <a:avLst/>
          </a:prstGeom>
          <a:noFill/>
        </p:spPr>
        <p:txBody>
          <a:bodyPr wrap="none" rtlCol="0">
            <a:spAutoFit/>
          </a:bodyPr>
          <a:lstStyle/>
          <a:p>
            <a:r>
              <a:rPr lang="es-AR" dirty="0"/>
              <a:t>1</a:t>
            </a:r>
          </a:p>
        </p:txBody>
      </p:sp>
      <p:sp>
        <p:nvSpPr>
          <p:cNvPr id="32" name="CaixaDeTexto 31">
            <a:extLst>
              <a:ext uri="{FF2B5EF4-FFF2-40B4-BE49-F238E27FC236}">
                <a16:creationId xmlns:a16="http://schemas.microsoft.com/office/drawing/2014/main" id="{DBDD570C-2082-46A0-897B-6FD2042BEC66}"/>
              </a:ext>
            </a:extLst>
          </p:cNvPr>
          <p:cNvSpPr txBox="1"/>
          <p:nvPr/>
        </p:nvSpPr>
        <p:spPr>
          <a:xfrm>
            <a:off x="6626432" y="3281786"/>
            <a:ext cx="301686" cy="369332"/>
          </a:xfrm>
          <a:prstGeom prst="rect">
            <a:avLst/>
          </a:prstGeom>
          <a:noFill/>
        </p:spPr>
        <p:txBody>
          <a:bodyPr wrap="none" rtlCol="0">
            <a:spAutoFit/>
          </a:bodyPr>
          <a:lstStyle/>
          <a:p>
            <a:r>
              <a:rPr lang="es-AR" dirty="0"/>
              <a:t>0</a:t>
            </a:r>
          </a:p>
        </p:txBody>
      </p:sp>
      <p:sp>
        <p:nvSpPr>
          <p:cNvPr id="33" name="CaixaDeTexto 32">
            <a:extLst>
              <a:ext uri="{FF2B5EF4-FFF2-40B4-BE49-F238E27FC236}">
                <a16:creationId xmlns:a16="http://schemas.microsoft.com/office/drawing/2014/main" id="{649A0E45-5E13-4F29-A5FF-20F9412671C7}"/>
              </a:ext>
            </a:extLst>
          </p:cNvPr>
          <p:cNvSpPr txBox="1"/>
          <p:nvPr/>
        </p:nvSpPr>
        <p:spPr>
          <a:xfrm>
            <a:off x="8068152" y="2590031"/>
            <a:ext cx="301686" cy="369332"/>
          </a:xfrm>
          <a:prstGeom prst="rect">
            <a:avLst/>
          </a:prstGeom>
          <a:noFill/>
        </p:spPr>
        <p:txBody>
          <a:bodyPr wrap="none" rtlCol="0">
            <a:spAutoFit/>
          </a:bodyPr>
          <a:lstStyle/>
          <a:p>
            <a:r>
              <a:rPr lang="es-AR" dirty="0"/>
              <a:t>0</a:t>
            </a:r>
          </a:p>
        </p:txBody>
      </p:sp>
      <p:sp>
        <p:nvSpPr>
          <p:cNvPr id="34" name="CaixaDeTexto 33">
            <a:extLst>
              <a:ext uri="{FF2B5EF4-FFF2-40B4-BE49-F238E27FC236}">
                <a16:creationId xmlns:a16="http://schemas.microsoft.com/office/drawing/2014/main" id="{661EBDB1-C899-4393-B995-C8C486ADFAD6}"/>
              </a:ext>
            </a:extLst>
          </p:cNvPr>
          <p:cNvSpPr txBox="1"/>
          <p:nvPr/>
        </p:nvSpPr>
        <p:spPr>
          <a:xfrm>
            <a:off x="8069870" y="3248577"/>
            <a:ext cx="301686" cy="369332"/>
          </a:xfrm>
          <a:prstGeom prst="rect">
            <a:avLst/>
          </a:prstGeom>
          <a:noFill/>
        </p:spPr>
        <p:txBody>
          <a:bodyPr wrap="none" rtlCol="0">
            <a:spAutoFit/>
          </a:bodyPr>
          <a:lstStyle/>
          <a:p>
            <a:r>
              <a:rPr lang="es-AR" dirty="0"/>
              <a:t>0</a:t>
            </a:r>
          </a:p>
        </p:txBody>
      </p:sp>
      <p:pic>
        <p:nvPicPr>
          <p:cNvPr id="44" name="Imagem 43">
            <a:extLst>
              <a:ext uri="{FF2B5EF4-FFF2-40B4-BE49-F238E27FC236}">
                <a16:creationId xmlns:a16="http://schemas.microsoft.com/office/drawing/2014/main" id="{C903BB0B-2DA0-4683-8513-A74EC499EE80}"/>
              </a:ext>
            </a:extLst>
          </p:cNvPr>
          <p:cNvPicPr>
            <a:picLocks noChangeAspect="1"/>
          </p:cNvPicPr>
          <p:nvPr/>
        </p:nvPicPr>
        <p:blipFill>
          <a:blip r:embed="rId4"/>
          <a:stretch>
            <a:fillRect/>
          </a:stretch>
        </p:blipFill>
        <p:spPr>
          <a:xfrm>
            <a:off x="8889281" y="2382027"/>
            <a:ext cx="2225058" cy="1502637"/>
          </a:xfrm>
          <a:prstGeom prst="rect">
            <a:avLst/>
          </a:prstGeom>
        </p:spPr>
      </p:pic>
      <p:sp>
        <p:nvSpPr>
          <p:cNvPr id="45" name="CaixaDeTexto 44">
            <a:extLst>
              <a:ext uri="{FF2B5EF4-FFF2-40B4-BE49-F238E27FC236}">
                <a16:creationId xmlns:a16="http://schemas.microsoft.com/office/drawing/2014/main" id="{382474BE-751B-40D7-90C0-A2F8AAC5B93A}"/>
              </a:ext>
            </a:extLst>
          </p:cNvPr>
          <p:cNvSpPr txBox="1"/>
          <p:nvPr/>
        </p:nvSpPr>
        <p:spPr>
          <a:xfrm>
            <a:off x="9094097" y="2575819"/>
            <a:ext cx="301686" cy="369332"/>
          </a:xfrm>
          <a:prstGeom prst="rect">
            <a:avLst/>
          </a:prstGeom>
          <a:noFill/>
        </p:spPr>
        <p:txBody>
          <a:bodyPr wrap="none" rtlCol="0">
            <a:spAutoFit/>
          </a:bodyPr>
          <a:lstStyle/>
          <a:p>
            <a:r>
              <a:rPr lang="es-AR" dirty="0"/>
              <a:t>1</a:t>
            </a:r>
          </a:p>
        </p:txBody>
      </p:sp>
      <p:sp>
        <p:nvSpPr>
          <p:cNvPr id="46" name="CaixaDeTexto 45">
            <a:extLst>
              <a:ext uri="{FF2B5EF4-FFF2-40B4-BE49-F238E27FC236}">
                <a16:creationId xmlns:a16="http://schemas.microsoft.com/office/drawing/2014/main" id="{01B3949D-8994-456A-BEF0-2FB032EF9F94}"/>
              </a:ext>
            </a:extLst>
          </p:cNvPr>
          <p:cNvSpPr txBox="1"/>
          <p:nvPr/>
        </p:nvSpPr>
        <p:spPr>
          <a:xfrm>
            <a:off x="9094097" y="3275522"/>
            <a:ext cx="301686" cy="369332"/>
          </a:xfrm>
          <a:prstGeom prst="rect">
            <a:avLst/>
          </a:prstGeom>
          <a:noFill/>
        </p:spPr>
        <p:txBody>
          <a:bodyPr wrap="none" rtlCol="0">
            <a:spAutoFit/>
          </a:bodyPr>
          <a:lstStyle/>
          <a:p>
            <a:r>
              <a:rPr lang="es-AR" dirty="0"/>
              <a:t>1</a:t>
            </a:r>
          </a:p>
        </p:txBody>
      </p:sp>
      <p:sp>
        <p:nvSpPr>
          <p:cNvPr id="47" name="CaixaDeTexto 46">
            <a:extLst>
              <a:ext uri="{FF2B5EF4-FFF2-40B4-BE49-F238E27FC236}">
                <a16:creationId xmlns:a16="http://schemas.microsoft.com/office/drawing/2014/main" id="{B4221DC8-422B-4731-85D4-0271B7BE9EC8}"/>
              </a:ext>
            </a:extLst>
          </p:cNvPr>
          <p:cNvSpPr txBox="1"/>
          <p:nvPr/>
        </p:nvSpPr>
        <p:spPr>
          <a:xfrm>
            <a:off x="9812634" y="2575348"/>
            <a:ext cx="301686" cy="369332"/>
          </a:xfrm>
          <a:prstGeom prst="rect">
            <a:avLst/>
          </a:prstGeom>
          <a:noFill/>
        </p:spPr>
        <p:txBody>
          <a:bodyPr wrap="none" rtlCol="0">
            <a:spAutoFit/>
          </a:bodyPr>
          <a:lstStyle/>
          <a:p>
            <a:r>
              <a:rPr lang="es-AR" dirty="0"/>
              <a:t>1</a:t>
            </a:r>
          </a:p>
        </p:txBody>
      </p:sp>
      <p:sp>
        <p:nvSpPr>
          <p:cNvPr id="48" name="CaixaDeTexto 47">
            <a:extLst>
              <a:ext uri="{FF2B5EF4-FFF2-40B4-BE49-F238E27FC236}">
                <a16:creationId xmlns:a16="http://schemas.microsoft.com/office/drawing/2014/main" id="{00F1794C-ACFC-48AF-813C-F9FFB5EE15D6}"/>
              </a:ext>
            </a:extLst>
          </p:cNvPr>
          <p:cNvSpPr txBox="1"/>
          <p:nvPr/>
        </p:nvSpPr>
        <p:spPr>
          <a:xfrm>
            <a:off x="10599598" y="2575348"/>
            <a:ext cx="301686" cy="369332"/>
          </a:xfrm>
          <a:prstGeom prst="rect">
            <a:avLst/>
          </a:prstGeom>
          <a:noFill/>
        </p:spPr>
        <p:txBody>
          <a:bodyPr wrap="none" rtlCol="0">
            <a:spAutoFit/>
          </a:bodyPr>
          <a:lstStyle/>
          <a:p>
            <a:r>
              <a:rPr lang="es-AR" dirty="0"/>
              <a:t>1</a:t>
            </a:r>
          </a:p>
        </p:txBody>
      </p:sp>
      <p:sp>
        <p:nvSpPr>
          <p:cNvPr id="49" name="CaixaDeTexto 48">
            <a:extLst>
              <a:ext uri="{FF2B5EF4-FFF2-40B4-BE49-F238E27FC236}">
                <a16:creationId xmlns:a16="http://schemas.microsoft.com/office/drawing/2014/main" id="{C5322BA5-D508-48C7-9BB0-0B7FD11DC9E5}"/>
              </a:ext>
            </a:extLst>
          </p:cNvPr>
          <p:cNvSpPr txBox="1"/>
          <p:nvPr/>
        </p:nvSpPr>
        <p:spPr>
          <a:xfrm>
            <a:off x="9802532" y="3263567"/>
            <a:ext cx="301686" cy="369332"/>
          </a:xfrm>
          <a:prstGeom prst="rect">
            <a:avLst/>
          </a:prstGeom>
          <a:noFill/>
        </p:spPr>
        <p:txBody>
          <a:bodyPr wrap="none" rtlCol="0">
            <a:spAutoFit/>
          </a:bodyPr>
          <a:lstStyle/>
          <a:p>
            <a:r>
              <a:rPr lang="es-AR" dirty="0"/>
              <a:t>0</a:t>
            </a:r>
          </a:p>
        </p:txBody>
      </p:sp>
      <p:sp>
        <p:nvSpPr>
          <p:cNvPr id="50" name="CaixaDeTexto 49">
            <a:extLst>
              <a:ext uri="{FF2B5EF4-FFF2-40B4-BE49-F238E27FC236}">
                <a16:creationId xmlns:a16="http://schemas.microsoft.com/office/drawing/2014/main" id="{3E573029-5624-411F-AE9C-4607C99B4494}"/>
              </a:ext>
            </a:extLst>
          </p:cNvPr>
          <p:cNvSpPr txBox="1"/>
          <p:nvPr/>
        </p:nvSpPr>
        <p:spPr>
          <a:xfrm>
            <a:off x="10599598" y="3279260"/>
            <a:ext cx="301686" cy="369332"/>
          </a:xfrm>
          <a:prstGeom prst="rect">
            <a:avLst/>
          </a:prstGeom>
          <a:noFill/>
        </p:spPr>
        <p:txBody>
          <a:bodyPr wrap="none" rtlCol="0">
            <a:spAutoFit/>
          </a:bodyPr>
          <a:lstStyle/>
          <a:p>
            <a:r>
              <a:rPr lang="es-AR" dirty="0"/>
              <a:t>0</a:t>
            </a:r>
          </a:p>
        </p:txBody>
      </p:sp>
      <p:sp>
        <p:nvSpPr>
          <p:cNvPr id="75" name="Retângulo 74">
            <a:extLst>
              <a:ext uri="{FF2B5EF4-FFF2-40B4-BE49-F238E27FC236}">
                <a16:creationId xmlns:a16="http://schemas.microsoft.com/office/drawing/2014/main" id="{331B13A4-4F34-4DFC-BCD2-155C3C1E4B5C}"/>
              </a:ext>
            </a:extLst>
          </p:cNvPr>
          <p:cNvSpPr/>
          <p:nvPr/>
        </p:nvSpPr>
        <p:spPr>
          <a:xfrm>
            <a:off x="6928118" y="1834540"/>
            <a:ext cx="993477" cy="369332"/>
          </a:xfrm>
          <a:prstGeom prst="rect">
            <a:avLst/>
          </a:prstGeom>
        </p:spPr>
        <p:txBody>
          <a:bodyPr wrap="none">
            <a:spAutoFit/>
          </a:bodyPr>
          <a:lstStyle/>
          <a:p>
            <a:r>
              <a:rPr lang="es-AR" b="1" dirty="0"/>
              <a:t>réplica 1</a:t>
            </a:r>
          </a:p>
        </p:txBody>
      </p:sp>
      <p:sp>
        <p:nvSpPr>
          <p:cNvPr id="76" name="Retângulo 75">
            <a:extLst>
              <a:ext uri="{FF2B5EF4-FFF2-40B4-BE49-F238E27FC236}">
                <a16:creationId xmlns:a16="http://schemas.microsoft.com/office/drawing/2014/main" id="{664D111D-560C-470A-B625-31BE427D324A}"/>
              </a:ext>
            </a:extLst>
          </p:cNvPr>
          <p:cNvSpPr/>
          <p:nvPr/>
        </p:nvSpPr>
        <p:spPr>
          <a:xfrm>
            <a:off x="9226391" y="1828684"/>
            <a:ext cx="993477" cy="369332"/>
          </a:xfrm>
          <a:prstGeom prst="rect">
            <a:avLst/>
          </a:prstGeom>
        </p:spPr>
        <p:txBody>
          <a:bodyPr wrap="none">
            <a:spAutoFit/>
          </a:bodyPr>
          <a:lstStyle/>
          <a:p>
            <a:r>
              <a:rPr lang="es-AR" b="1" dirty="0"/>
              <a:t>réplica 2</a:t>
            </a:r>
          </a:p>
        </p:txBody>
      </p:sp>
      <p:sp>
        <p:nvSpPr>
          <p:cNvPr id="2" name="CaixaDeTexto 1">
            <a:extLst>
              <a:ext uri="{FF2B5EF4-FFF2-40B4-BE49-F238E27FC236}">
                <a16:creationId xmlns:a16="http://schemas.microsoft.com/office/drawing/2014/main" id="{8764A852-7367-4E6A-BCC8-B3EBAB51004C}"/>
              </a:ext>
            </a:extLst>
          </p:cNvPr>
          <p:cNvSpPr txBox="1"/>
          <p:nvPr/>
        </p:nvSpPr>
        <p:spPr>
          <a:xfrm>
            <a:off x="6428237" y="4372786"/>
            <a:ext cx="2044470" cy="369332"/>
          </a:xfrm>
          <a:prstGeom prst="rect">
            <a:avLst/>
          </a:prstGeom>
          <a:noFill/>
        </p:spPr>
        <p:txBody>
          <a:bodyPr wrap="none" rtlCol="0">
            <a:spAutoFit/>
          </a:bodyPr>
          <a:lstStyle/>
          <a:p>
            <a:r>
              <a:rPr lang="es-AR" b="1" dirty="0"/>
              <a:t>Pixel 1 </a:t>
            </a:r>
            <a:r>
              <a:rPr lang="es-AR" dirty="0"/>
              <a:t>= (1+1)/2 </a:t>
            </a:r>
            <a:r>
              <a:rPr lang="es-AR" b="1" dirty="0"/>
              <a:t>= 1</a:t>
            </a:r>
          </a:p>
        </p:txBody>
      </p:sp>
      <p:sp>
        <p:nvSpPr>
          <p:cNvPr id="4" name="CaixaDeTexto 3">
            <a:extLst>
              <a:ext uri="{FF2B5EF4-FFF2-40B4-BE49-F238E27FC236}">
                <a16:creationId xmlns:a16="http://schemas.microsoft.com/office/drawing/2014/main" id="{570FD58D-B07C-4143-9D03-9C11302B25AB}"/>
              </a:ext>
            </a:extLst>
          </p:cNvPr>
          <p:cNvSpPr txBox="1"/>
          <p:nvPr/>
        </p:nvSpPr>
        <p:spPr>
          <a:xfrm>
            <a:off x="6372990" y="2027053"/>
            <a:ext cx="787716" cy="369332"/>
          </a:xfrm>
          <a:prstGeom prst="rect">
            <a:avLst/>
          </a:prstGeom>
          <a:noFill/>
        </p:spPr>
        <p:txBody>
          <a:bodyPr wrap="none" rtlCol="0">
            <a:spAutoFit/>
          </a:bodyPr>
          <a:lstStyle/>
          <a:p>
            <a:r>
              <a:rPr lang="es-AR" dirty="0"/>
              <a:t>Pixel 1</a:t>
            </a:r>
          </a:p>
        </p:txBody>
      </p:sp>
      <p:sp>
        <p:nvSpPr>
          <p:cNvPr id="41" name="CaixaDeTexto 40">
            <a:extLst>
              <a:ext uri="{FF2B5EF4-FFF2-40B4-BE49-F238E27FC236}">
                <a16:creationId xmlns:a16="http://schemas.microsoft.com/office/drawing/2014/main" id="{B9792E29-3FEB-4C75-A54E-08BBC9420770}"/>
              </a:ext>
            </a:extLst>
          </p:cNvPr>
          <p:cNvSpPr txBox="1"/>
          <p:nvPr/>
        </p:nvSpPr>
        <p:spPr>
          <a:xfrm>
            <a:off x="8832533" y="2035496"/>
            <a:ext cx="787716" cy="369332"/>
          </a:xfrm>
          <a:prstGeom prst="rect">
            <a:avLst/>
          </a:prstGeom>
          <a:noFill/>
        </p:spPr>
        <p:txBody>
          <a:bodyPr wrap="none" rtlCol="0">
            <a:spAutoFit/>
          </a:bodyPr>
          <a:lstStyle/>
          <a:p>
            <a:r>
              <a:rPr lang="es-AR" dirty="0"/>
              <a:t>Pixel 1</a:t>
            </a:r>
          </a:p>
        </p:txBody>
      </p:sp>
    </p:spTree>
    <p:extLst>
      <p:ext uri="{BB962C8B-B14F-4D97-AF65-F5344CB8AC3E}">
        <p14:creationId xmlns:p14="http://schemas.microsoft.com/office/powerpoint/2010/main" val="3024562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719529" y="4501115"/>
            <a:ext cx="6096000" cy="2031325"/>
          </a:xfrm>
          <a:prstGeom prst="rect">
            <a:avLst/>
          </a:prstGeom>
        </p:spPr>
        <p:txBody>
          <a:bodyPr>
            <a:spAutoFit/>
          </a:bodyPr>
          <a:lstStyle/>
          <a:p>
            <a:r>
              <a:rPr lang="es-AR" b="1" dirty="0"/>
              <a:t>Validación:</a:t>
            </a:r>
          </a:p>
          <a:p>
            <a:r>
              <a:rPr lang="es-AR" dirty="0"/>
              <a:t>N-1-jackknie (37 calibración / 1 validación)</a:t>
            </a:r>
          </a:p>
          <a:p>
            <a:endParaRPr lang="es-AR" dirty="0"/>
          </a:p>
          <a:p>
            <a:r>
              <a:rPr lang="es-AR" b="1" dirty="0" err="1"/>
              <a:t>Ensemble</a:t>
            </a:r>
            <a:r>
              <a:rPr lang="es-AR" b="1" dirty="0"/>
              <a:t>:</a:t>
            </a:r>
          </a:p>
          <a:p>
            <a:r>
              <a:rPr lang="es-AR" dirty="0"/>
              <a:t>Frecuencia – </a:t>
            </a:r>
            <a:r>
              <a:rPr lang="es-AR" dirty="0" err="1"/>
              <a:t>Threshold</a:t>
            </a:r>
            <a:r>
              <a:rPr lang="es-AR" dirty="0"/>
              <a:t> de </a:t>
            </a:r>
            <a:r>
              <a:rPr lang="es-ES" dirty="0"/>
              <a:t>Presencia mínima</a:t>
            </a:r>
          </a:p>
          <a:p>
            <a:r>
              <a:rPr lang="es-ES" dirty="0"/>
              <a:t> de la especie (EPT)</a:t>
            </a:r>
            <a:endParaRPr lang="es-AR" dirty="0"/>
          </a:p>
          <a:p>
            <a:endParaRPr lang="es-AR" dirty="0"/>
          </a:p>
        </p:txBody>
      </p:sp>
      <p:sp>
        <p:nvSpPr>
          <p:cNvPr id="3" name="Retângulo 2">
            <a:extLst>
              <a:ext uri="{FF2B5EF4-FFF2-40B4-BE49-F238E27FC236}">
                <a16:creationId xmlns:a16="http://schemas.microsoft.com/office/drawing/2014/main" id="{921FAFD9-C268-43FA-A41E-C28151AA92FC}"/>
              </a:ext>
            </a:extLst>
          </p:cNvPr>
          <p:cNvSpPr/>
          <p:nvPr/>
        </p:nvSpPr>
        <p:spPr>
          <a:xfrm>
            <a:off x="598739" y="5285570"/>
            <a:ext cx="4887661" cy="993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Imagem 20">
            <a:extLst>
              <a:ext uri="{FF2B5EF4-FFF2-40B4-BE49-F238E27FC236}">
                <a16:creationId xmlns:a16="http://schemas.microsoft.com/office/drawing/2014/main" id="{3C40C05E-7015-42E0-AC44-B410054096D4}"/>
              </a:ext>
            </a:extLst>
          </p:cNvPr>
          <p:cNvPicPr>
            <a:picLocks noChangeAspect="1"/>
          </p:cNvPicPr>
          <p:nvPr/>
        </p:nvPicPr>
        <p:blipFill>
          <a:blip r:embed="rId3"/>
          <a:stretch>
            <a:fillRect/>
          </a:stretch>
        </p:blipFill>
        <p:spPr>
          <a:xfrm>
            <a:off x="6428237" y="2380947"/>
            <a:ext cx="2208123" cy="1491200"/>
          </a:xfrm>
          <a:prstGeom prst="rect">
            <a:avLst/>
          </a:prstGeom>
        </p:spPr>
      </p:pic>
      <p:sp>
        <p:nvSpPr>
          <p:cNvPr id="29" name="CaixaDeTexto 28">
            <a:extLst>
              <a:ext uri="{FF2B5EF4-FFF2-40B4-BE49-F238E27FC236}">
                <a16:creationId xmlns:a16="http://schemas.microsoft.com/office/drawing/2014/main" id="{9037DB8F-44A7-40EF-B606-CF38B6CE90D7}"/>
              </a:ext>
            </a:extLst>
          </p:cNvPr>
          <p:cNvSpPr txBox="1"/>
          <p:nvPr/>
        </p:nvSpPr>
        <p:spPr>
          <a:xfrm>
            <a:off x="6626432" y="2575041"/>
            <a:ext cx="301686" cy="369332"/>
          </a:xfrm>
          <a:prstGeom prst="rect">
            <a:avLst/>
          </a:prstGeom>
          <a:noFill/>
        </p:spPr>
        <p:txBody>
          <a:bodyPr wrap="none" rtlCol="0">
            <a:spAutoFit/>
          </a:bodyPr>
          <a:lstStyle/>
          <a:p>
            <a:r>
              <a:rPr lang="es-AR" dirty="0"/>
              <a:t>1</a:t>
            </a:r>
          </a:p>
        </p:txBody>
      </p:sp>
      <p:sp>
        <p:nvSpPr>
          <p:cNvPr id="30" name="CaixaDeTexto 29">
            <a:extLst>
              <a:ext uri="{FF2B5EF4-FFF2-40B4-BE49-F238E27FC236}">
                <a16:creationId xmlns:a16="http://schemas.microsoft.com/office/drawing/2014/main" id="{BF7C03C1-9F99-4BD3-B076-9251500B0693}"/>
              </a:ext>
            </a:extLst>
          </p:cNvPr>
          <p:cNvSpPr txBox="1"/>
          <p:nvPr/>
        </p:nvSpPr>
        <p:spPr>
          <a:xfrm>
            <a:off x="7381455" y="2560829"/>
            <a:ext cx="301686" cy="369332"/>
          </a:xfrm>
          <a:prstGeom prst="rect">
            <a:avLst/>
          </a:prstGeom>
          <a:noFill/>
        </p:spPr>
        <p:txBody>
          <a:bodyPr wrap="none" rtlCol="0">
            <a:spAutoFit/>
          </a:bodyPr>
          <a:lstStyle/>
          <a:p>
            <a:r>
              <a:rPr lang="es-AR" dirty="0"/>
              <a:t>1</a:t>
            </a:r>
          </a:p>
        </p:txBody>
      </p:sp>
      <p:sp>
        <p:nvSpPr>
          <p:cNvPr id="31" name="CaixaDeTexto 30">
            <a:extLst>
              <a:ext uri="{FF2B5EF4-FFF2-40B4-BE49-F238E27FC236}">
                <a16:creationId xmlns:a16="http://schemas.microsoft.com/office/drawing/2014/main" id="{198ED51B-990F-47A0-A9E3-D29F72F4C4AB}"/>
              </a:ext>
            </a:extLst>
          </p:cNvPr>
          <p:cNvSpPr txBox="1"/>
          <p:nvPr/>
        </p:nvSpPr>
        <p:spPr>
          <a:xfrm>
            <a:off x="7348415" y="3230430"/>
            <a:ext cx="301686" cy="369332"/>
          </a:xfrm>
          <a:prstGeom prst="rect">
            <a:avLst/>
          </a:prstGeom>
          <a:noFill/>
        </p:spPr>
        <p:txBody>
          <a:bodyPr wrap="none" rtlCol="0">
            <a:spAutoFit/>
          </a:bodyPr>
          <a:lstStyle/>
          <a:p>
            <a:r>
              <a:rPr lang="es-AR" dirty="0"/>
              <a:t>1</a:t>
            </a:r>
          </a:p>
        </p:txBody>
      </p:sp>
      <p:sp>
        <p:nvSpPr>
          <p:cNvPr id="32" name="CaixaDeTexto 31">
            <a:extLst>
              <a:ext uri="{FF2B5EF4-FFF2-40B4-BE49-F238E27FC236}">
                <a16:creationId xmlns:a16="http://schemas.microsoft.com/office/drawing/2014/main" id="{DBDD570C-2082-46A0-897B-6FD2042BEC66}"/>
              </a:ext>
            </a:extLst>
          </p:cNvPr>
          <p:cNvSpPr txBox="1"/>
          <p:nvPr/>
        </p:nvSpPr>
        <p:spPr>
          <a:xfrm>
            <a:off x="6626432" y="3281786"/>
            <a:ext cx="301686" cy="369332"/>
          </a:xfrm>
          <a:prstGeom prst="rect">
            <a:avLst/>
          </a:prstGeom>
          <a:noFill/>
        </p:spPr>
        <p:txBody>
          <a:bodyPr wrap="none" rtlCol="0">
            <a:spAutoFit/>
          </a:bodyPr>
          <a:lstStyle/>
          <a:p>
            <a:r>
              <a:rPr lang="es-AR" dirty="0"/>
              <a:t>0</a:t>
            </a:r>
          </a:p>
        </p:txBody>
      </p:sp>
      <p:sp>
        <p:nvSpPr>
          <p:cNvPr id="33" name="CaixaDeTexto 32">
            <a:extLst>
              <a:ext uri="{FF2B5EF4-FFF2-40B4-BE49-F238E27FC236}">
                <a16:creationId xmlns:a16="http://schemas.microsoft.com/office/drawing/2014/main" id="{649A0E45-5E13-4F29-A5FF-20F9412671C7}"/>
              </a:ext>
            </a:extLst>
          </p:cNvPr>
          <p:cNvSpPr txBox="1"/>
          <p:nvPr/>
        </p:nvSpPr>
        <p:spPr>
          <a:xfrm>
            <a:off x="8068152" y="2590031"/>
            <a:ext cx="301686" cy="369332"/>
          </a:xfrm>
          <a:prstGeom prst="rect">
            <a:avLst/>
          </a:prstGeom>
          <a:noFill/>
        </p:spPr>
        <p:txBody>
          <a:bodyPr wrap="none" rtlCol="0">
            <a:spAutoFit/>
          </a:bodyPr>
          <a:lstStyle/>
          <a:p>
            <a:r>
              <a:rPr lang="es-AR" dirty="0"/>
              <a:t>0</a:t>
            </a:r>
          </a:p>
        </p:txBody>
      </p:sp>
      <p:sp>
        <p:nvSpPr>
          <p:cNvPr id="34" name="CaixaDeTexto 33">
            <a:extLst>
              <a:ext uri="{FF2B5EF4-FFF2-40B4-BE49-F238E27FC236}">
                <a16:creationId xmlns:a16="http://schemas.microsoft.com/office/drawing/2014/main" id="{661EBDB1-C899-4393-B995-C8C486ADFAD6}"/>
              </a:ext>
            </a:extLst>
          </p:cNvPr>
          <p:cNvSpPr txBox="1"/>
          <p:nvPr/>
        </p:nvSpPr>
        <p:spPr>
          <a:xfrm>
            <a:off x="8069870" y="3248577"/>
            <a:ext cx="301686" cy="369332"/>
          </a:xfrm>
          <a:prstGeom prst="rect">
            <a:avLst/>
          </a:prstGeom>
          <a:noFill/>
        </p:spPr>
        <p:txBody>
          <a:bodyPr wrap="none" rtlCol="0">
            <a:spAutoFit/>
          </a:bodyPr>
          <a:lstStyle/>
          <a:p>
            <a:r>
              <a:rPr lang="es-AR" dirty="0"/>
              <a:t>0</a:t>
            </a:r>
          </a:p>
        </p:txBody>
      </p:sp>
      <p:pic>
        <p:nvPicPr>
          <p:cNvPr id="44" name="Imagem 43">
            <a:extLst>
              <a:ext uri="{FF2B5EF4-FFF2-40B4-BE49-F238E27FC236}">
                <a16:creationId xmlns:a16="http://schemas.microsoft.com/office/drawing/2014/main" id="{C903BB0B-2DA0-4683-8513-A74EC499EE80}"/>
              </a:ext>
            </a:extLst>
          </p:cNvPr>
          <p:cNvPicPr>
            <a:picLocks noChangeAspect="1"/>
          </p:cNvPicPr>
          <p:nvPr/>
        </p:nvPicPr>
        <p:blipFill>
          <a:blip r:embed="rId4"/>
          <a:stretch>
            <a:fillRect/>
          </a:stretch>
        </p:blipFill>
        <p:spPr>
          <a:xfrm>
            <a:off x="8889281" y="2382027"/>
            <a:ext cx="2225058" cy="1502637"/>
          </a:xfrm>
          <a:prstGeom prst="rect">
            <a:avLst/>
          </a:prstGeom>
        </p:spPr>
      </p:pic>
      <p:sp>
        <p:nvSpPr>
          <p:cNvPr id="45" name="CaixaDeTexto 44">
            <a:extLst>
              <a:ext uri="{FF2B5EF4-FFF2-40B4-BE49-F238E27FC236}">
                <a16:creationId xmlns:a16="http://schemas.microsoft.com/office/drawing/2014/main" id="{382474BE-751B-40D7-90C0-A2F8AAC5B93A}"/>
              </a:ext>
            </a:extLst>
          </p:cNvPr>
          <p:cNvSpPr txBox="1"/>
          <p:nvPr/>
        </p:nvSpPr>
        <p:spPr>
          <a:xfrm>
            <a:off x="9094097" y="2575819"/>
            <a:ext cx="301686" cy="369332"/>
          </a:xfrm>
          <a:prstGeom prst="rect">
            <a:avLst/>
          </a:prstGeom>
          <a:noFill/>
        </p:spPr>
        <p:txBody>
          <a:bodyPr wrap="none" rtlCol="0">
            <a:spAutoFit/>
          </a:bodyPr>
          <a:lstStyle/>
          <a:p>
            <a:r>
              <a:rPr lang="es-AR" dirty="0"/>
              <a:t>1</a:t>
            </a:r>
          </a:p>
        </p:txBody>
      </p:sp>
      <p:sp>
        <p:nvSpPr>
          <p:cNvPr id="46" name="CaixaDeTexto 45">
            <a:extLst>
              <a:ext uri="{FF2B5EF4-FFF2-40B4-BE49-F238E27FC236}">
                <a16:creationId xmlns:a16="http://schemas.microsoft.com/office/drawing/2014/main" id="{01B3949D-8994-456A-BEF0-2FB032EF9F94}"/>
              </a:ext>
            </a:extLst>
          </p:cNvPr>
          <p:cNvSpPr txBox="1"/>
          <p:nvPr/>
        </p:nvSpPr>
        <p:spPr>
          <a:xfrm>
            <a:off x="9094097" y="3275522"/>
            <a:ext cx="301686" cy="369332"/>
          </a:xfrm>
          <a:prstGeom prst="rect">
            <a:avLst/>
          </a:prstGeom>
          <a:noFill/>
        </p:spPr>
        <p:txBody>
          <a:bodyPr wrap="none" rtlCol="0">
            <a:spAutoFit/>
          </a:bodyPr>
          <a:lstStyle/>
          <a:p>
            <a:r>
              <a:rPr lang="es-AR" dirty="0"/>
              <a:t>1</a:t>
            </a:r>
          </a:p>
        </p:txBody>
      </p:sp>
      <p:sp>
        <p:nvSpPr>
          <p:cNvPr id="47" name="CaixaDeTexto 46">
            <a:extLst>
              <a:ext uri="{FF2B5EF4-FFF2-40B4-BE49-F238E27FC236}">
                <a16:creationId xmlns:a16="http://schemas.microsoft.com/office/drawing/2014/main" id="{B4221DC8-422B-4731-85D4-0271B7BE9EC8}"/>
              </a:ext>
            </a:extLst>
          </p:cNvPr>
          <p:cNvSpPr txBox="1"/>
          <p:nvPr/>
        </p:nvSpPr>
        <p:spPr>
          <a:xfrm>
            <a:off x="9812634" y="2575348"/>
            <a:ext cx="301686" cy="369332"/>
          </a:xfrm>
          <a:prstGeom prst="rect">
            <a:avLst/>
          </a:prstGeom>
          <a:noFill/>
        </p:spPr>
        <p:txBody>
          <a:bodyPr wrap="none" rtlCol="0">
            <a:spAutoFit/>
          </a:bodyPr>
          <a:lstStyle/>
          <a:p>
            <a:r>
              <a:rPr lang="es-AR" dirty="0"/>
              <a:t>1</a:t>
            </a:r>
          </a:p>
        </p:txBody>
      </p:sp>
      <p:sp>
        <p:nvSpPr>
          <p:cNvPr id="48" name="CaixaDeTexto 47">
            <a:extLst>
              <a:ext uri="{FF2B5EF4-FFF2-40B4-BE49-F238E27FC236}">
                <a16:creationId xmlns:a16="http://schemas.microsoft.com/office/drawing/2014/main" id="{00F1794C-ACFC-48AF-813C-F9FFB5EE15D6}"/>
              </a:ext>
            </a:extLst>
          </p:cNvPr>
          <p:cNvSpPr txBox="1"/>
          <p:nvPr/>
        </p:nvSpPr>
        <p:spPr>
          <a:xfrm>
            <a:off x="10599598" y="2575348"/>
            <a:ext cx="301686" cy="369332"/>
          </a:xfrm>
          <a:prstGeom prst="rect">
            <a:avLst/>
          </a:prstGeom>
          <a:noFill/>
        </p:spPr>
        <p:txBody>
          <a:bodyPr wrap="none" rtlCol="0">
            <a:spAutoFit/>
          </a:bodyPr>
          <a:lstStyle/>
          <a:p>
            <a:r>
              <a:rPr lang="es-AR" dirty="0"/>
              <a:t>1</a:t>
            </a:r>
          </a:p>
        </p:txBody>
      </p:sp>
      <p:sp>
        <p:nvSpPr>
          <p:cNvPr id="49" name="CaixaDeTexto 48">
            <a:extLst>
              <a:ext uri="{FF2B5EF4-FFF2-40B4-BE49-F238E27FC236}">
                <a16:creationId xmlns:a16="http://schemas.microsoft.com/office/drawing/2014/main" id="{C5322BA5-D508-48C7-9BB0-0B7FD11DC9E5}"/>
              </a:ext>
            </a:extLst>
          </p:cNvPr>
          <p:cNvSpPr txBox="1"/>
          <p:nvPr/>
        </p:nvSpPr>
        <p:spPr>
          <a:xfrm>
            <a:off x="9802532" y="3263567"/>
            <a:ext cx="301686" cy="369332"/>
          </a:xfrm>
          <a:prstGeom prst="rect">
            <a:avLst/>
          </a:prstGeom>
          <a:noFill/>
        </p:spPr>
        <p:txBody>
          <a:bodyPr wrap="none" rtlCol="0">
            <a:spAutoFit/>
          </a:bodyPr>
          <a:lstStyle/>
          <a:p>
            <a:r>
              <a:rPr lang="es-AR" dirty="0"/>
              <a:t>0</a:t>
            </a:r>
          </a:p>
        </p:txBody>
      </p:sp>
      <p:sp>
        <p:nvSpPr>
          <p:cNvPr id="50" name="CaixaDeTexto 49">
            <a:extLst>
              <a:ext uri="{FF2B5EF4-FFF2-40B4-BE49-F238E27FC236}">
                <a16:creationId xmlns:a16="http://schemas.microsoft.com/office/drawing/2014/main" id="{3E573029-5624-411F-AE9C-4607C99B4494}"/>
              </a:ext>
            </a:extLst>
          </p:cNvPr>
          <p:cNvSpPr txBox="1"/>
          <p:nvPr/>
        </p:nvSpPr>
        <p:spPr>
          <a:xfrm>
            <a:off x="10599598" y="3279260"/>
            <a:ext cx="301686" cy="369332"/>
          </a:xfrm>
          <a:prstGeom prst="rect">
            <a:avLst/>
          </a:prstGeom>
          <a:noFill/>
        </p:spPr>
        <p:txBody>
          <a:bodyPr wrap="none" rtlCol="0">
            <a:spAutoFit/>
          </a:bodyPr>
          <a:lstStyle/>
          <a:p>
            <a:r>
              <a:rPr lang="es-AR" dirty="0"/>
              <a:t>0</a:t>
            </a:r>
          </a:p>
        </p:txBody>
      </p:sp>
      <p:sp>
        <p:nvSpPr>
          <p:cNvPr id="75" name="Retângulo 74">
            <a:extLst>
              <a:ext uri="{FF2B5EF4-FFF2-40B4-BE49-F238E27FC236}">
                <a16:creationId xmlns:a16="http://schemas.microsoft.com/office/drawing/2014/main" id="{331B13A4-4F34-4DFC-BCD2-155C3C1E4B5C}"/>
              </a:ext>
            </a:extLst>
          </p:cNvPr>
          <p:cNvSpPr/>
          <p:nvPr/>
        </p:nvSpPr>
        <p:spPr>
          <a:xfrm>
            <a:off x="6928118" y="1834540"/>
            <a:ext cx="993477" cy="369332"/>
          </a:xfrm>
          <a:prstGeom prst="rect">
            <a:avLst/>
          </a:prstGeom>
        </p:spPr>
        <p:txBody>
          <a:bodyPr wrap="none">
            <a:spAutoFit/>
          </a:bodyPr>
          <a:lstStyle/>
          <a:p>
            <a:r>
              <a:rPr lang="es-AR" b="1" dirty="0"/>
              <a:t>réplica 1</a:t>
            </a:r>
          </a:p>
        </p:txBody>
      </p:sp>
      <p:sp>
        <p:nvSpPr>
          <p:cNvPr id="76" name="Retângulo 75">
            <a:extLst>
              <a:ext uri="{FF2B5EF4-FFF2-40B4-BE49-F238E27FC236}">
                <a16:creationId xmlns:a16="http://schemas.microsoft.com/office/drawing/2014/main" id="{664D111D-560C-470A-B625-31BE427D324A}"/>
              </a:ext>
            </a:extLst>
          </p:cNvPr>
          <p:cNvSpPr/>
          <p:nvPr/>
        </p:nvSpPr>
        <p:spPr>
          <a:xfrm>
            <a:off x="9226391" y="1828684"/>
            <a:ext cx="993477" cy="369332"/>
          </a:xfrm>
          <a:prstGeom prst="rect">
            <a:avLst/>
          </a:prstGeom>
        </p:spPr>
        <p:txBody>
          <a:bodyPr wrap="none">
            <a:spAutoFit/>
          </a:bodyPr>
          <a:lstStyle/>
          <a:p>
            <a:r>
              <a:rPr lang="es-AR" b="1" dirty="0"/>
              <a:t>réplica 2</a:t>
            </a:r>
          </a:p>
        </p:txBody>
      </p:sp>
      <p:sp>
        <p:nvSpPr>
          <p:cNvPr id="2" name="CaixaDeTexto 1">
            <a:extLst>
              <a:ext uri="{FF2B5EF4-FFF2-40B4-BE49-F238E27FC236}">
                <a16:creationId xmlns:a16="http://schemas.microsoft.com/office/drawing/2014/main" id="{8764A852-7367-4E6A-BCC8-B3EBAB51004C}"/>
              </a:ext>
            </a:extLst>
          </p:cNvPr>
          <p:cNvSpPr txBox="1"/>
          <p:nvPr/>
        </p:nvSpPr>
        <p:spPr>
          <a:xfrm>
            <a:off x="6428237" y="4372786"/>
            <a:ext cx="2062681" cy="646331"/>
          </a:xfrm>
          <a:prstGeom prst="rect">
            <a:avLst/>
          </a:prstGeom>
          <a:noFill/>
        </p:spPr>
        <p:txBody>
          <a:bodyPr wrap="none" rtlCol="0">
            <a:spAutoFit/>
          </a:bodyPr>
          <a:lstStyle/>
          <a:p>
            <a:r>
              <a:rPr lang="es-AR" b="1" dirty="0"/>
              <a:t>Pixel 1 </a:t>
            </a:r>
            <a:r>
              <a:rPr lang="es-AR" dirty="0"/>
              <a:t>= (1+1)/2 </a:t>
            </a:r>
            <a:r>
              <a:rPr lang="es-AR" b="1" dirty="0"/>
              <a:t>= 1</a:t>
            </a:r>
          </a:p>
          <a:p>
            <a:r>
              <a:rPr lang="es-AR" b="1" dirty="0"/>
              <a:t>Pixel 2 = </a:t>
            </a:r>
            <a:r>
              <a:rPr lang="es-AR" dirty="0"/>
              <a:t>(1+1)/2 </a:t>
            </a:r>
            <a:r>
              <a:rPr lang="es-AR" b="1" dirty="0"/>
              <a:t>= 1</a:t>
            </a:r>
          </a:p>
        </p:txBody>
      </p:sp>
      <p:sp>
        <p:nvSpPr>
          <p:cNvPr id="4" name="CaixaDeTexto 3">
            <a:extLst>
              <a:ext uri="{FF2B5EF4-FFF2-40B4-BE49-F238E27FC236}">
                <a16:creationId xmlns:a16="http://schemas.microsoft.com/office/drawing/2014/main" id="{570FD58D-B07C-4143-9D03-9C11302B25AB}"/>
              </a:ext>
            </a:extLst>
          </p:cNvPr>
          <p:cNvSpPr txBox="1"/>
          <p:nvPr/>
        </p:nvSpPr>
        <p:spPr>
          <a:xfrm>
            <a:off x="7085322" y="2089405"/>
            <a:ext cx="787716" cy="369332"/>
          </a:xfrm>
          <a:prstGeom prst="rect">
            <a:avLst/>
          </a:prstGeom>
          <a:noFill/>
        </p:spPr>
        <p:txBody>
          <a:bodyPr wrap="none" rtlCol="0">
            <a:spAutoFit/>
          </a:bodyPr>
          <a:lstStyle/>
          <a:p>
            <a:r>
              <a:rPr lang="es-AR" dirty="0"/>
              <a:t>Pixel 2</a:t>
            </a:r>
          </a:p>
        </p:txBody>
      </p:sp>
      <p:sp>
        <p:nvSpPr>
          <p:cNvPr id="41" name="CaixaDeTexto 40">
            <a:extLst>
              <a:ext uri="{FF2B5EF4-FFF2-40B4-BE49-F238E27FC236}">
                <a16:creationId xmlns:a16="http://schemas.microsoft.com/office/drawing/2014/main" id="{B9792E29-3FEB-4C75-A54E-08BBC9420770}"/>
              </a:ext>
            </a:extLst>
          </p:cNvPr>
          <p:cNvSpPr txBox="1"/>
          <p:nvPr/>
        </p:nvSpPr>
        <p:spPr>
          <a:xfrm>
            <a:off x="9547298" y="2099502"/>
            <a:ext cx="787716" cy="369332"/>
          </a:xfrm>
          <a:prstGeom prst="rect">
            <a:avLst/>
          </a:prstGeom>
          <a:noFill/>
        </p:spPr>
        <p:txBody>
          <a:bodyPr wrap="none" rtlCol="0">
            <a:spAutoFit/>
          </a:bodyPr>
          <a:lstStyle/>
          <a:p>
            <a:r>
              <a:rPr lang="es-AR" dirty="0"/>
              <a:t>Pixel 2</a:t>
            </a:r>
          </a:p>
        </p:txBody>
      </p:sp>
    </p:spTree>
    <p:extLst>
      <p:ext uri="{BB962C8B-B14F-4D97-AF65-F5344CB8AC3E}">
        <p14:creationId xmlns:p14="http://schemas.microsoft.com/office/powerpoint/2010/main" val="2565124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719529" y="4501115"/>
            <a:ext cx="6096000" cy="2031325"/>
          </a:xfrm>
          <a:prstGeom prst="rect">
            <a:avLst/>
          </a:prstGeom>
        </p:spPr>
        <p:txBody>
          <a:bodyPr>
            <a:spAutoFit/>
          </a:bodyPr>
          <a:lstStyle/>
          <a:p>
            <a:r>
              <a:rPr lang="es-AR" b="1" dirty="0"/>
              <a:t>Validación:</a:t>
            </a:r>
          </a:p>
          <a:p>
            <a:r>
              <a:rPr lang="es-AR" dirty="0"/>
              <a:t>N-1-jackknie (37 calibración / 1 validación)</a:t>
            </a:r>
          </a:p>
          <a:p>
            <a:endParaRPr lang="es-AR" dirty="0"/>
          </a:p>
          <a:p>
            <a:r>
              <a:rPr lang="es-AR" b="1" dirty="0" err="1"/>
              <a:t>Ensemble</a:t>
            </a:r>
            <a:r>
              <a:rPr lang="es-AR" b="1" dirty="0"/>
              <a:t>:</a:t>
            </a:r>
          </a:p>
          <a:p>
            <a:r>
              <a:rPr lang="es-AR" dirty="0"/>
              <a:t>Frecuencia – </a:t>
            </a:r>
            <a:r>
              <a:rPr lang="es-AR" dirty="0" err="1"/>
              <a:t>Threshold</a:t>
            </a:r>
            <a:r>
              <a:rPr lang="es-AR" dirty="0"/>
              <a:t> de </a:t>
            </a:r>
            <a:r>
              <a:rPr lang="es-ES" dirty="0"/>
              <a:t>Presencia mínima</a:t>
            </a:r>
          </a:p>
          <a:p>
            <a:r>
              <a:rPr lang="es-ES" dirty="0"/>
              <a:t> de la especie (EPT)</a:t>
            </a:r>
            <a:endParaRPr lang="es-AR" dirty="0"/>
          </a:p>
          <a:p>
            <a:endParaRPr lang="es-AR" dirty="0"/>
          </a:p>
        </p:txBody>
      </p:sp>
      <p:sp>
        <p:nvSpPr>
          <p:cNvPr id="3" name="Retângulo 2">
            <a:extLst>
              <a:ext uri="{FF2B5EF4-FFF2-40B4-BE49-F238E27FC236}">
                <a16:creationId xmlns:a16="http://schemas.microsoft.com/office/drawing/2014/main" id="{921FAFD9-C268-43FA-A41E-C28151AA92FC}"/>
              </a:ext>
            </a:extLst>
          </p:cNvPr>
          <p:cNvSpPr/>
          <p:nvPr/>
        </p:nvSpPr>
        <p:spPr>
          <a:xfrm>
            <a:off x="598739" y="5285570"/>
            <a:ext cx="4887661" cy="993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Imagem 20">
            <a:extLst>
              <a:ext uri="{FF2B5EF4-FFF2-40B4-BE49-F238E27FC236}">
                <a16:creationId xmlns:a16="http://schemas.microsoft.com/office/drawing/2014/main" id="{3C40C05E-7015-42E0-AC44-B410054096D4}"/>
              </a:ext>
            </a:extLst>
          </p:cNvPr>
          <p:cNvPicPr>
            <a:picLocks noChangeAspect="1"/>
          </p:cNvPicPr>
          <p:nvPr/>
        </p:nvPicPr>
        <p:blipFill>
          <a:blip r:embed="rId3"/>
          <a:stretch>
            <a:fillRect/>
          </a:stretch>
        </p:blipFill>
        <p:spPr>
          <a:xfrm>
            <a:off x="6428237" y="2380947"/>
            <a:ext cx="2208123" cy="1491200"/>
          </a:xfrm>
          <a:prstGeom prst="rect">
            <a:avLst/>
          </a:prstGeom>
        </p:spPr>
      </p:pic>
      <p:sp>
        <p:nvSpPr>
          <p:cNvPr id="29" name="CaixaDeTexto 28">
            <a:extLst>
              <a:ext uri="{FF2B5EF4-FFF2-40B4-BE49-F238E27FC236}">
                <a16:creationId xmlns:a16="http://schemas.microsoft.com/office/drawing/2014/main" id="{9037DB8F-44A7-40EF-B606-CF38B6CE90D7}"/>
              </a:ext>
            </a:extLst>
          </p:cNvPr>
          <p:cNvSpPr txBox="1"/>
          <p:nvPr/>
        </p:nvSpPr>
        <p:spPr>
          <a:xfrm>
            <a:off x="6626432" y="2575041"/>
            <a:ext cx="301686" cy="369332"/>
          </a:xfrm>
          <a:prstGeom prst="rect">
            <a:avLst/>
          </a:prstGeom>
          <a:noFill/>
        </p:spPr>
        <p:txBody>
          <a:bodyPr wrap="none" rtlCol="0">
            <a:spAutoFit/>
          </a:bodyPr>
          <a:lstStyle/>
          <a:p>
            <a:r>
              <a:rPr lang="es-AR" dirty="0"/>
              <a:t>1</a:t>
            </a:r>
          </a:p>
        </p:txBody>
      </p:sp>
      <p:sp>
        <p:nvSpPr>
          <p:cNvPr id="30" name="CaixaDeTexto 29">
            <a:extLst>
              <a:ext uri="{FF2B5EF4-FFF2-40B4-BE49-F238E27FC236}">
                <a16:creationId xmlns:a16="http://schemas.microsoft.com/office/drawing/2014/main" id="{BF7C03C1-9F99-4BD3-B076-9251500B0693}"/>
              </a:ext>
            </a:extLst>
          </p:cNvPr>
          <p:cNvSpPr txBox="1"/>
          <p:nvPr/>
        </p:nvSpPr>
        <p:spPr>
          <a:xfrm>
            <a:off x="7381455" y="2560829"/>
            <a:ext cx="301686" cy="369332"/>
          </a:xfrm>
          <a:prstGeom prst="rect">
            <a:avLst/>
          </a:prstGeom>
          <a:noFill/>
        </p:spPr>
        <p:txBody>
          <a:bodyPr wrap="none" rtlCol="0">
            <a:spAutoFit/>
          </a:bodyPr>
          <a:lstStyle/>
          <a:p>
            <a:r>
              <a:rPr lang="es-AR" dirty="0"/>
              <a:t>1</a:t>
            </a:r>
          </a:p>
        </p:txBody>
      </p:sp>
      <p:sp>
        <p:nvSpPr>
          <p:cNvPr id="31" name="CaixaDeTexto 30">
            <a:extLst>
              <a:ext uri="{FF2B5EF4-FFF2-40B4-BE49-F238E27FC236}">
                <a16:creationId xmlns:a16="http://schemas.microsoft.com/office/drawing/2014/main" id="{198ED51B-990F-47A0-A9E3-D29F72F4C4AB}"/>
              </a:ext>
            </a:extLst>
          </p:cNvPr>
          <p:cNvSpPr txBox="1"/>
          <p:nvPr/>
        </p:nvSpPr>
        <p:spPr>
          <a:xfrm>
            <a:off x="7348415" y="3230430"/>
            <a:ext cx="301686" cy="369332"/>
          </a:xfrm>
          <a:prstGeom prst="rect">
            <a:avLst/>
          </a:prstGeom>
          <a:noFill/>
        </p:spPr>
        <p:txBody>
          <a:bodyPr wrap="none" rtlCol="0">
            <a:spAutoFit/>
          </a:bodyPr>
          <a:lstStyle/>
          <a:p>
            <a:r>
              <a:rPr lang="es-AR" dirty="0"/>
              <a:t>1</a:t>
            </a:r>
          </a:p>
        </p:txBody>
      </p:sp>
      <p:sp>
        <p:nvSpPr>
          <p:cNvPr id="32" name="CaixaDeTexto 31">
            <a:extLst>
              <a:ext uri="{FF2B5EF4-FFF2-40B4-BE49-F238E27FC236}">
                <a16:creationId xmlns:a16="http://schemas.microsoft.com/office/drawing/2014/main" id="{DBDD570C-2082-46A0-897B-6FD2042BEC66}"/>
              </a:ext>
            </a:extLst>
          </p:cNvPr>
          <p:cNvSpPr txBox="1"/>
          <p:nvPr/>
        </p:nvSpPr>
        <p:spPr>
          <a:xfrm>
            <a:off x="6626432" y="3281786"/>
            <a:ext cx="301686" cy="369332"/>
          </a:xfrm>
          <a:prstGeom prst="rect">
            <a:avLst/>
          </a:prstGeom>
          <a:noFill/>
        </p:spPr>
        <p:txBody>
          <a:bodyPr wrap="none" rtlCol="0">
            <a:spAutoFit/>
          </a:bodyPr>
          <a:lstStyle/>
          <a:p>
            <a:r>
              <a:rPr lang="es-AR" dirty="0"/>
              <a:t>0</a:t>
            </a:r>
          </a:p>
        </p:txBody>
      </p:sp>
      <p:sp>
        <p:nvSpPr>
          <p:cNvPr id="33" name="CaixaDeTexto 32">
            <a:extLst>
              <a:ext uri="{FF2B5EF4-FFF2-40B4-BE49-F238E27FC236}">
                <a16:creationId xmlns:a16="http://schemas.microsoft.com/office/drawing/2014/main" id="{649A0E45-5E13-4F29-A5FF-20F9412671C7}"/>
              </a:ext>
            </a:extLst>
          </p:cNvPr>
          <p:cNvSpPr txBox="1"/>
          <p:nvPr/>
        </p:nvSpPr>
        <p:spPr>
          <a:xfrm>
            <a:off x="8068152" y="2590031"/>
            <a:ext cx="301686" cy="369332"/>
          </a:xfrm>
          <a:prstGeom prst="rect">
            <a:avLst/>
          </a:prstGeom>
          <a:noFill/>
        </p:spPr>
        <p:txBody>
          <a:bodyPr wrap="none" rtlCol="0">
            <a:spAutoFit/>
          </a:bodyPr>
          <a:lstStyle/>
          <a:p>
            <a:r>
              <a:rPr lang="es-AR" dirty="0"/>
              <a:t>0</a:t>
            </a:r>
          </a:p>
        </p:txBody>
      </p:sp>
      <p:sp>
        <p:nvSpPr>
          <p:cNvPr id="34" name="CaixaDeTexto 33">
            <a:extLst>
              <a:ext uri="{FF2B5EF4-FFF2-40B4-BE49-F238E27FC236}">
                <a16:creationId xmlns:a16="http://schemas.microsoft.com/office/drawing/2014/main" id="{661EBDB1-C899-4393-B995-C8C486ADFAD6}"/>
              </a:ext>
            </a:extLst>
          </p:cNvPr>
          <p:cNvSpPr txBox="1"/>
          <p:nvPr/>
        </p:nvSpPr>
        <p:spPr>
          <a:xfrm>
            <a:off x="8069870" y="3248577"/>
            <a:ext cx="301686" cy="369332"/>
          </a:xfrm>
          <a:prstGeom prst="rect">
            <a:avLst/>
          </a:prstGeom>
          <a:noFill/>
        </p:spPr>
        <p:txBody>
          <a:bodyPr wrap="none" rtlCol="0">
            <a:spAutoFit/>
          </a:bodyPr>
          <a:lstStyle/>
          <a:p>
            <a:r>
              <a:rPr lang="es-AR" dirty="0"/>
              <a:t>0</a:t>
            </a:r>
          </a:p>
        </p:txBody>
      </p:sp>
      <p:pic>
        <p:nvPicPr>
          <p:cNvPr id="44" name="Imagem 43">
            <a:extLst>
              <a:ext uri="{FF2B5EF4-FFF2-40B4-BE49-F238E27FC236}">
                <a16:creationId xmlns:a16="http://schemas.microsoft.com/office/drawing/2014/main" id="{C903BB0B-2DA0-4683-8513-A74EC499EE80}"/>
              </a:ext>
            </a:extLst>
          </p:cNvPr>
          <p:cNvPicPr>
            <a:picLocks noChangeAspect="1"/>
          </p:cNvPicPr>
          <p:nvPr/>
        </p:nvPicPr>
        <p:blipFill>
          <a:blip r:embed="rId4"/>
          <a:stretch>
            <a:fillRect/>
          </a:stretch>
        </p:blipFill>
        <p:spPr>
          <a:xfrm>
            <a:off x="8889281" y="2382027"/>
            <a:ext cx="2225058" cy="1502637"/>
          </a:xfrm>
          <a:prstGeom prst="rect">
            <a:avLst/>
          </a:prstGeom>
        </p:spPr>
      </p:pic>
      <p:sp>
        <p:nvSpPr>
          <p:cNvPr id="45" name="CaixaDeTexto 44">
            <a:extLst>
              <a:ext uri="{FF2B5EF4-FFF2-40B4-BE49-F238E27FC236}">
                <a16:creationId xmlns:a16="http://schemas.microsoft.com/office/drawing/2014/main" id="{382474BE-751B-40D7-90C0-A2F8AAC5B93A}"/>
              </a:ext>
            </a:extLst>
          </p:cNvPr>
          <p:cNvSpPr txBox="1"/>
          <p:nvPr/>
        </p:nvSpPr>
        <p:spPr>
          <a:xfrm>
            <a:off x="9094097" y="2575819"/>
            <a:ext cx="301686" cy="369332"/>
          </a:xfrm>
          <a:prstGeom prst="rect">
            <a:avLst/>
          </a:prstGeom>
          <a:noFill/>
        </p:spPr>
        <p:txBody>
          <a:bodyPr wrap="none" rtlCol="0">
            <a:spAutoFit/>
          </a:bodyPr>
          <a:lstStyle/>
          <a:p>
            <a:r>
              <a:rPr lang="es-AR" dirty="0"/>
              <a:t>1</a:t>
            </a:r>
          </a:p>
        </p:txBody>
      </p:sp>
      <p:sp>
        <p:nvSpPr>
          <p:cNvPr id="46" name="CaixaDeTexto 45">
            <a:extLst>
              <a:ext uri="{FF2B5EF4-FFF2-40B4-BE49-F238E27FC236}">
                <a16:creationId xmlns:a16="http://schemas.microsoft.com/office/drawing/2014/main" id="{01B3949D-8994-456A-BEF0-2FB032EF9F94}"/>
              </a:ext>
            </a:extLst>
          </p:cNvPr>
          <p:cNvSpPr txBox="1"/>
          <p:nvPr/>
        </p:nvSpPr>
        <p:spPr>
          <a:xfrm>
            <a:off x="9094097" y="3275522"/>
            <a:ext cx="301686" cy="369332"/>
          </a:xfrm>
          <a:prstGeom prst="rect">
            <a:avLst/>
          </a:prstGeom>
          <a:noFill/>
        </p:spPr>
        <p:txBody>
          <a:bodyPr wrap="none" rtlCol="0">
            <a:spAutoFit/>
          </a:bodyPr>
          <a:lstStyle/>
          <a:p>
            <a:r>
              <a:rPr lang="es-AR" dirty="0"/>
              <a:t>1</a:t>
            </a:r>
          </a:p>
        </p:txBody>
      </p:sp>
      <p:sp>
        <p:nvSpPr>
          <p:cNvPr id="47" name="CaixaDeTexto 46">
            <a:extLst>
              <a:ext uri="{FF2B5EF4-FFF2-40B4-BE49-F238E27FC236}">
                <a16:creationId xmlns:a16="http://schemas.microsoft.com/office/drawing/2014/main" id="{B4221DC8-422B-4731-85D4-0271B7BE9EC8}"/>
              </a:ext>
            </a:extLst>
          </p:cNvPr>
          <p:cNvSpPr txBox="1"/>
          <p:nvPr/>
        </p:nvSpPr>
        <p:spPr>
          <a:xfrm>
            <a:off x="9812634" y="2575348"/>
            <a:ext cx="301686" cy="369332"/>
          </a:xfrm>
          <a:prstGeom prst="rect">
            <a:avLst/>
          </a:prstGeom>
          <a:noFill/>
        </p:spPr>
        <p:txBody>
          <a:bodyPr wrap="none" rtlCol="0">
            <a:spAutoFit/>
          </a:bodyPr>
          <a:lstStyle/>
          <a:p>
            <a:r>
              <a:rPr lang="es-AR" dirty="0"/>
              <a:t>1</a:t>
            </a:r>
          </a:p>
        </p:txBody>
      </p:sp>
      <p:sp>
        <p:nvSpPr>
          <p:cNvPr id="48" name="CaixaDeTexto 47">
            <a:extLst>
              <a:ext uri="{FF2B5EF4-FFF2-40B4-BE49-F238E27FC236}">
                <a16:creationId xmlns:a16="http://schemas.microsoft.com/office/drawing/2014/main" id="{00F1794C-ACFC-48AF-813C-F9FFB5EE15D6}"/>
              </a:ext>
            </a:extLst>
          </p:cNvPr>
          <p:cNvSpPr txBox="1"/>
          <p:nvPr/>
        </p:nvSpPr>
        <p:spPr>
          <a:xfrm>
            <a:off x="10599598" y="2575348"/>
            <a:ext cx="301686" cy="369332"/>
          </a:xfrm>
          <a:prstGeom prst="rect">
            <a:avLst/>
          </a:prstGeom>
          <a:noFill/>
        </p:spPr>
        <p:txBody>
          <a:bodyPr wrap="none" rtlCol="0">
            <a:spAutoFit/>
          </a:bodyPr>
          <a:lstStyle/>
          <a:p>
            <a:r>
              <a:rPr lang="es-AR" dirty="0"/>
              <a:t>1</a:t>
            </a:r>
          </a:p>
        </p:txBody>
      </p:sp>
      <p:sp>
        <p:nvSpPr>
          <p:cNvPr id="49" name="CaixaDeTexto 48">
            <a:extLst>
              <a:ext uri="{FF2B5EF4-FFF2-40B4-BE49-F238E27FC236}">
                <a16:creationId xmlns:a16="http://schemas.microsoft.com/office/drawing/2014/main" id="{C5322BA5-D508-48C7-9BB0-0B7FD11DC9E5}"/>
              </a:ext>
            </a:extLst>
          </p:cNvPr>
          <p:cNvSpPr txBox="1"/>
          <p:nvPr/>
        </p:nvSpPr>
        <p:spPr>
          <a:xfrm>
            <a:off x="9802532" y="3263567"/>
            <a:ext cx="301686" cy="369332"/>
          </a:xfrm>
          <a:prstGeom prst="rect">
            <a:avLst/>
          </a:prstGeom>
          <a:noFill/>
        </p:spPr>
        <p:txBody>
          <a:bodyPr wrap="none" rtlCol="0">
            <a:spAutoFit/>
          </a:bodyPr>
          <a:lstStyle/>
          <a:p>
            <a:r>
              <a:rPr lang="es-AR" dirty="0"/>
              <a:t>0</a:t>
            </a:r>
          </a:p>
        </p:txBody>
      </p:sp>
      <p:sp>
        <p:nvSpPr>
          <p:cNvPr id="50" name="CaixaDeTexto 49">
            <a:extLst>
              <a:ext uri="{FF2B5EF4-FFF2-40B4-BE49-F238E27FC236}">
                <a16:creationId xmlns:a16="http://schemas.microsoft.com/office/drawing/2014/main" id="{3E573029-5624-411F-AE9C-4607C99B4494}"/>
              </a:ext>
            </a:extLst>
          </p:cNvPr>
          <p:cNvSpPr txBox="1"/>
          <p:nvPr/>
        </p:nvSpPr>
        <p:spPr>
          <a:xfrm>
            <a:off x="10599598" y="3279260"/>
            <a:ext cx="301686" cy="369332"/>
          </a:xfrm>
          <a:prstGeom prst="rect">
            <a:avLst/>
          </a:prstGeom>
          <a:noFill/>
        </p:spPr>
        <p:txBody>
          <a:bodyPr wrap="none" rtlCol="0">
            <a:spAutoFit/>
          </a:bodyPr>
          <a:lstStyle/>
          <a:p>
            <a:r>
              <a:rPr lang="es-AR" dirty="0"/>
              <a:t>0</a:t>
            </a:r>
          </a:p>
        </p:txBody>
      </p:sp>
      <p:sp>
        <p:nvSpPr>
          <p:cNvPr id="75" name="Retângulo 74">
            <a:extLst>
              <a:ext uri="{FF2B5EF4-FFF2-40B4-BE49-F238E27FC236}">
                <a16:creationId xmlns:a16="http://schemas.microsoft.com/office/drawing/2014/main" id="{331B13A4-4F34-4DFC-BCD2-155C3C1E4B5C}"/>
              </a:ext>
            </a:extLst>
          </p:cNvPr>
          <p:cNvSpPr/>
          <p:nvPr/>
        </p:nvSpPr>
        <p:spPr>
          <a:xfrm>
            <a:off x="6928118" y="1834540"/>
            <a:ext cx="993477" cy="369332"/>
          </a:xfrm>
          <a:prstGeom prst="rect">
            <a:avLst/>
          </a:prstGeom>
        </p:spPr>
        <p:txBody>
          <a:bodyPr wrap="none">
            <a:spAutoFit/>
          </a:bodyPr>
          <a:lstStyle/>
          <a:p>
            <a:r>
              <a:rPr lang="es-AR" b="1" dirty="0"/>
              <a:t>réplica 1</a:t>
            </a:r>
          </a:p>
        </p:txBody>
      </p:sp>
      <p:sp>
        <p:nvSpPr>
          <p:cNvPr id="76" name="Retângulo 75">
            <a:extLst>
              <a:ext uri="{FF2B5EF4-FFF2-40B4-BE49-F238E27FC236}">
                <a16:creationId xmlns:a16="http://schemas.microsoft.com/office/drawing/2014/main" id="{664D111D-560C-470A-B625-31BE427D324A}"/>
              </a:ext>
            </a:extLst>
          </p:cNvPr>
          <p:cNvSpPr/>
          <p:nvPr/>
        </p:nvSpPr>
        <p:spPr>
          <a:xfrm>
            <a:off x="9226391" y="1828684"/>
            <a:ext cx="993477" cy="369332"/>
          </a:xfrm>
          <a:prstGeom prst="rect">
            <a:avLst/>
          </a:prstGeom>
        </p:spPr>
        <p:txBody>
          <a:bodyPr wrap="none">
            <a:spAutoFit/>
          </a:bodyPr>
          <a:lstStyle/>
          <a:p>
            <a:r>
              <a:rPr lang="es-AR" b="1" dirty="0"/>
              <a:t>réplica 2</a:t>
            </a:r>
          </a:p>
        </p:txBody>
      </p:sp>
      <p:sp>
        <p:nvSpPr>
          <p:cNvPr id="4" name="CaixaDeTexto 3">
            <a:extLst>
              <a:ext uri="{FF2B5EF4-FFF2-40B4-BE49-F238E27FC236}">
                <a16:creationId xmlns:a16="http://schemas.microsoft.com/office/drawing/2014/main" id="{570FD58D-B07C-4143-9D03-9C11302B25AB}"/>
              </a:ext>
            </a:extLst>
          </p:cNvPr>
          <p:cNvSpPr txBox="1"/>
          <p:nvPr/>
        </p:nvSpPr>
        <p:spPr>
          <a:xfrm>
            <a:off x="7085322" y="2089405"/>
            <a:ext cx="787716" cy="369332"/>
          </a:xfrm>
          <a:prstGeom prst="rect">
            <a:avLst/>
          </a:prstGeom>
          <a:noFill/>
        </p:spPr>
        <p:txBody>
          <a:bodyPr wrap="none" rtlCol="0">
            <a:spAutoFit/>
          </a:bodyPr>
          <a:lstStyle/>
          <a:p>
            <a:r>
              <a:rPr lang="es-AR" dirty="0"/>
              <a:t>Pixel 2</a:t>
            </a:r>
          </a:p>
        </p:txBody>
      </p:sp>
      <p:sp>
        <p:nvSpPr>
          <p:cNvPr id="41" name="CaixaDeTexto 40">
            <a:extLst>
              <a:ext uri="{FF2B5EF4-FFF2-40B4-BE49-F238E27FC236}">
                <a16:creationId xmlns:a16="http://schemas.microsoft.com/office/drawing/2014/main" id="{B9792E29-3FEB-4C75-A54E-08BBC9420770}"/>
              </a:ext>
            </a:extLst>
          </p:cNvPr>
          <p:cNvSpPr txBox="1"/>
          <p:nvPr/>
        </p:nvSpPr>
        <p:spPr>
          <a:xfrm>
            <a:off x="9547298" y="2099502"/>
            <a:ext cx="787716" cy="369332"/>
          </a:xfrm>
          <a:prstGeom prst="rect">
            <a:avLst/>
          </a:prstGeom>
          <a:noFill/>
        </p:spPr>
        <p:txBody>
          <a:bodyPr wrap="none" rtlCol="0">
            <a:spAutoFit/>
          </a:bodyPr>
          <a:lstStyle/>
          <a:p>
            <a:r>
              <a:rPr lang="es-AR" dirty="0"/>
              <a:t>Pixel 2</a:t>
            </a:r>
          </a:p>
        </p:txBody>
      </p:sp>
      <p:sp>
        <p:nvSpPr>
          <p:cNvPr id="28" name="CaixaDeTexto 27">
            <a:extLst>
              <a:ext uri="{FF2B5EF4-FFF2-40B4-BE49-F238E27FC236}">
                <a16:creationId xmlns:a16="http://schemas.microsoft.com/office/drawing/2014/main" id="{8F9F7FA2-9D63-4CBD-9D1F-BD59ED957C61}"/>
              </a:ext>
            </a:extLst>
          </p:cNvPr>
          <p:cNvSpPr txBox="1"/>
          <p:nvPr/>
        </p:nvSpPr>
        <p:spPr>
          <a:xfrm>
            <a:off x="6428237" y="4372786"/>
            <a:ext cx="2062681" cy="1200329"/>
          </a:xfrm>
          <a:prstGeom prst="rect">
            <a:avLst/>
          </a:prstGeom>
          <a:noFill/>
        </p:spPr>
        <p:txBody>
          <a:bodyPr wrap="none" rtlCol="0">
            <a:spAutoFit/>
          </a:bodyPr>
          <a:lstStyle/>
          <a:p>
            <a:r>
              <a:rPr lang="es-AR" b="1" dirty="0"/>
              <a:t>Pixel 1 </a:t>
            </a:r>
            <a:r>
              <a:rPr lang="es-AR" dirty="0"/>
              <a:t>= (1+1)/2 </a:t>
            </a:r>
            <a:r>
              <a:rPr lang="es-AR" b="1" dirty="0"/>
              <a:t>= 1</a:t>
            </a:r>
          </a:p>
          <a:p>
            <a:r>
              <a:rPr lang="es-AR" b="1" dirty="0"/>
              <a:t>Pixel 2 = </a:t>
            </a:r>
            <a:r>
              <a:rPr lang="es-AR" dirty="0"/>
              <a:t>(1+1)/2 </a:t>
            </a:r>
            <a:r>
              <a:rPr lang="es-AR" b="1" dirty="0"/>
              <a:t>= 1</a:t>
            </a:r>
          </a:p>
          <a:p>
            <a:r>
              <a:rPr lang="es-AR" b="1" dirty="0"/>
              <a:t>…</a:t>
            </a:r>
          </a:p>
          <a:p>
            <a:endParaRPr lang="es-AR" b="1" dirty="0"/>
          </a:p>
        </p:txBody>
      </p:sp>
    </p:spTree>
    <p:extLst>
      <p:ext uri="{BB962C8B-B14F-4D97-AF65-F5344CB8AC3E}">
        <p14:creationId xmlns:p14="http://schemas.microsoft.com/office/powerpoint/2010/main" val="210572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719529" y="4501115"/>
            <a:ext cx="6096000" cy="2031325"/>
          </a:xfrm>
          <a:prstGeom prst="rect">
            <a:avLst/>
          </a:prstGeom>
        </p:spPr>
        <p:txBody>
          <a:bodyPr>
            <a:spAutoFit/>
          </a:bodyPr>
          <a:lstStyle/>
          <a:p>
            <a:r>
              <a:rPr lang="es-AR" b="1" dirty="0"/>
              <a:t>Validación:</a:t>
            </a:r>
          </a:p>
          <a:p>
            <a:r>
              <a:rPr lang="es-AR" dirty="0"/>
              <a:t>N-1-jackknie (37 calibración / 1 validación)</a:t>
            </a:r>
          </a:p>
          <a:p>
            <a:endParaRPr lang="es-AR" dirty="0"/>
          </a:p>
          <a:p>
            <a:r>
              <a:rPr lang="es-AR" b="1" dirty="0" err="1"/>
              <a:t>Ensemble</a:t>
            </a:r>
            <a:r>
              <a:rPr lang="es-AR" b="1" dirty="0"/>
              <a:t>:</a:t>
            </a:r>
          </a:p>
          <a:p>
            <a:r>
              <a:rPr lang="es-AR" dirty="0"/>
              <a:t>Frecuencia – </a:t>
            </a:r>
            <a:r>
              <a:rPr lang="es-AR" dirty="0" err="1"/>
              <a:t>Threshold</a:t>
            </a:r>
            <a:r>
              <a:rPr lang="es-AR" dirty="0"/>
              <a:t> de </a:t>
            </a:r>
            <a:r>
              <a:rPr lang="es-ES" dirty="0"/>
              <a:t>Presencia mínima</a:t>
            </a:r>
          </a:p>
          <a:p>
            <a:r>
              <a:rPr lang="es-ES" dirty="0"/>
              <a:t> de la especie (EPT)</a:t>
            </a:r>
            <a:endParaRPr lang="es-AR" dirty="0"/>
          </a:p>
          <a:p>
            <a:endParaRPr lang="es-AR" dirty="0"/>
          </a:p>
        </p:txBody>
      </p:sp>
      <p:sp>
        <p:nvSpPr>
          <p:cNvPr id="3" name="Retângulo 2">
            <a:extLst>
              <a:ext uri="{FF2B5EF4-FFF2-40B4-BE49-F238E27FC236}">
                <a16:creationId xmlns:a16="http://schemas.microsoft.com/office/drawing/2014/main" id="{921FAFD9-C268-43FA-A41E-C28151AA92FC}"/>
              </a:ext>
            </a:extLst>
          </p:cNvPr>
          <p:cNvSpPr/>
          <p:nvPr/>
        </p:nvSpPr>
        <p:spPr>
          <a:xfrm>
            <a:off x="598739" y="5285570"/>
            <a:ext cx="4887661" cy="993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Imagem 20">
            <a:extLst>
              <a:ext uri="{FF2B5EF4-FFF2-40B4-BE49-F238E27FC236}">
                <a16:creationId xmlns:a16="http://schemas.microsoft.com/office/drawing/2014/main" id="{3C40C05E-7015-42E0-AC44-B410054096D4}"/>
              </a:ext>
            </a:extLst>
          </p:cNvPr>
          <p:cNvPicPr>
            <a:picLocks noChangeAspect="1"/>
          </p:cNvPicPr>
          <p:nvPr/>
        </p:nvPicPr>
        <p:blipFill>
          <a:blip r:embed="rId3"/>
          <a:stretch>
            <a:fillRect/>
          </a:stretch>
        </p:blipFill>
        <p:spPr>
          <a:xfrm>
            <a:off x="6428237" y="2380947"/>
            <a:ext cx="2208123" cy="1491200"/>
          </a:xfrm>
          <a:prstGeom prst="rect">
            <a:avLst/>
          </a:prstGeom>
        </p:spPr>
      </p:pic>
      <p:sp>
        <p:nvSpPr>
          <p:cNvPr id="29" name="CaixaDeTexto 28">
            <a:extLst>
              <a:ext uri="{FF2B5EF4-FFF2-40B4-BE49-F238E27FC236}">
                <a16:creationId xmlns:a16="http://schemas.microsoft.com/office/drawing/2014/main" id="{9037DB8F-44A7-40EF-B606-CF38B6CE90D7}"/>
              </a:ext>
            </a:extLst>
          </p:cNvPr>
          <p:cNvSpPr txBox="1"/>
          <p:nvPr/>
        </p:nvSpPr>
        <p:spPr>
          <a:xfrm>
            <a:off x="6626432" y="2575041"/>
            <a:ext cx="301686" cy="369332"/>
          </a:xfrm>
          <a:prstGeom prst="rect">
            <a:avLst/>
          </a:prstGeom>
          <a:noFill/>
        </p:spPr>
        <p:txBody>
          <a:bodyPr wrap="none" rtlCol="0">
            <a:spAutoFit/>
          </a:bodyPr>
          <a:lstStyle/>
          <a:p>
            <a:r>
              <a:rPr lang="es-AR" dirty="0"/>
              <a:t>1</a:t>
            </a:r>
          </a:p>
        </p:txBody>
      </p:sp>
      <p:sp>
        <p:nvSpPr>
          <p:cNvPr id="30" name="CaixaDeTexto 29">
            <a:extLst>
              <a:ext uri="{FF2B5EF4-FFF2-40B4-BE49-F238E27FC236}">
                <a16:creationId xmlns:a16="http://schemas.microsoft.com/office/drawing/2014/main" id="{BF7C03C1-9F99-4BD3-B076-9251500B0693}"/>
              </a:ext>
            </a:extLst>
          </p:cNvPr>
          <p:cNvSpPr txBox="1"/>
          <p:nvPr/>
        </p:nvSpPr>
        <p:spPr>
          <a:xfrm>
            <a:off x="7381455" y="2560829"/>
            <a:ext cx="301686" cy="369332"/>
          </a:xfrm>
          <a:prstGeom prst="rect">
            <a:avLst/>
          </a:prstGeom>
          <a:noFill/>
        </p:spPr>
        <p:txBody>
          <a:bodyPr wrap="none" rtlCol="0">
            <a:spAutoFit/>
          </a:bodyPr>
          <a:lstStyle/>
          <a:p>
            <a:r>
              <a:rPr lang="es-AR" dirty="0"/>
              <a:t>1</a:t>
            </a:r>
          </a:p>
        </p:txBody>
      </p:sp>
      <p:sp>
        <p:nvSpPr>
          <p:cNvPr id="31" name="CaixaDeTexto 30">
            <a:extLst>
              <a:ext uri="{FF2B5EF4-FFF2-40B4-BE49-F238E27FC236}">
                <a16:creationId xmlns:a16="http://schemas.microsoft.com/office/drawing/2014/main" id="{198ED51B-990F-47A0-A9E3-D29F72F4C4AB}"/>
              </a:ext>
            </a:extLst>
          </p:cNvPr>
          <p:cNvSpPr txBox="1"/>
          <p:nvPr/>
        </p:nvSpPr>
        <p:spPr>
          <a:xfrm>
            <a:off x="7348415" y="3230430"/>
            <a:ext cx="301686" cy="369332"/>
          </a:xfrm>
          <a:prstGeom prst="rect">
            <a:avLst/>
          </a:prstGeom>
          <a:noFill/>
        </p:spPr>
        <p:txBody>
          <a:bodyPr wrap="none" rtlCol="0">
            <a:spAutoFit/>
          </a:bodyPr>
          <a:lstStyle/>
          <a:p>
            <a:r>
              <a:rPr lang="es-AR" dirty="0"/>
              <a:t>1</a:t>
            </a:r>
          </a:p>
        </p:txBody>
      </p:sp>
      <p:sp>
        <p:nvSpPr>
          <p:cNvPr id="32" name="CaixaDeTexto 31">
            <a:extLst>
              <a:ext uri="{FF2B5EF4-FFF2-40B4-BE49-F238E27FC236}">
                <a16:creationId xmlns:a16="http://schemas.microsoft.com/office/drawing/2014/main" id="{DBDD570C-2082-46A0-897B-6FD2042BEC66}"/>
              </a:ext>
            </a:extLst>
          </p:cNvPr>
          <p:cNvSpPr txBox="1"/>
          <p:nvPr/>
        </p:nvSpPr>
        <p:spPr>
          <a:xfrm>
            <a:off x="6626432" y="3281786"/>
            <a:ext cx="301686" cy="369332"/>
          </a:xfrm>
          <a:prstGeom prst="rect">
            <a:avLst/>
          </a:prstGeom>
          <a:noFill/>
        </p:spPr>
        <p:txBody>
          <a:bodyPr wrap="none" rtlCol="0">
            <a:spAutoFit/>
          </a:bodyPr>
          <a:lstStyle/>
          <a:p>
            <a:r>
              <a:rPr lang="es-AR" dirty="0"/>
              <a:t>0</a:t>
            </a:r>
          </a:p>
        </p:txBody>
      </p:sp>
      <p:sp>
        <p:nvSpPr>
          <p:cNvPr id="33" name="CaixaDeTexto 32">
            <a:extLst>
              <a:ext uri="{FF2B5EF4-FFF2-40B4-BE49-F238E27FC236}">
                <a16:creationId xmlns:a16="http://schemas.microsoft.com/office/drawing/2014/main" id="{649A0E45-5E13-4F29-A5FF-20F9412671C7}"/>
              </a:ext>
            </a:extLst>
          </p:cNvPr>
          <p:cNvSpPr txBox="1"/>
          <p:nvPr/>
        </p:nvSpPr>
        <p:spPr>
          <a:xfrm>
            <a:off x="8068152" y="2590031"/>
            <a:ext cx="301686" cy="369332"/>
          </a:xfrm>
          <a:prstGeom prst="rect">
            <a:avLst/>
          </a:prstGeom>
          <a:noFill/>
        </p:spPr>
        <p:txBody>
          <a:bodyPr wrap="none" rtlCol="0">
            <a:spAutoFit/>
          </a:bodyPr>
          <a:lstStyle/>
          <a:p>
            <a:r>
              <a:rPr lang="es-AR" dirty="0"/>
              <a:t>0</a:t>
            </a:r>
          </a:p>
        </p:txBody>
      </p:sp>
      <p:sp>
        <p:nvSpPr>
          <p:cNvPr id="34" name="CaixaDeTexto 33">
            <a:extLst>
              <a:ext uri="{FF2B5EF4-FFF2-40B4-BE49-F238E27FC236}">
                <a16:creationId xmlns:a16="http://schemas.microsoft.com/office/drawing/2014/main" id="{661EBDB1-C899-4393-B995-C8C486ADFAD6}"/>
              </a:ext>
            </a:extLst>
          </p:cNvPr>
          <p:cNvSpPr txBox="1"/>
          <p:nvPr/>
        </p:nvSpPr>
        <p:spPr>
          <a:xfrm>
            <a:off x="8069870" y="3248577"/>
            <a:ext cx="301686" cy="369332"/>
          </a:xfrm>
          <a:prstGeom prst="rect">
            <a:avLst/>
          </a:prstGeom>
          <a:noFill/>
        </p:spPr>
        <p:txBody>
          <a:bodyPr wrap="none" rtlCol="0">
            <a:spAutoFit/>
          </a:bodyPr>
          <a:lstStyle/>
          <a:p>
            <a:r>
              <a:rPr lang="es-AR" dirty="0"/>
              <a:t>0</a:t>
            </a:r>
          </a:p>
        </p:txBody>
      </p:sp>
      <p:pic>
        <p:nvPicPr>
          <p:cNvPr id="44" name="Imagem 43">
            <a:extLst>
              <a:ext uri="{FF2B5EF4-FFF2-40B4-BE49-F238E27FC236}">
                <a16:creationId xmlns:a16="http://schemas.microsoft.com/office/drawing/2014/main" id="{C903BB0B-2DA0-4683-8513-A74EC499EE80}"/>
              </a:ext>
            </a:extLst>
          </p:cNvPr>
          <p:cNvPicPr>
            <a:picLocks noChangeAspect="1"/>
          </p:cNvPicPr>
          <p:nvPr/>
        </p:nvPicPr>
        <p:blipFill>
          <a:blip r:embed="rId4"/>
          <a:stretch>
            <a:fillRect/>
          </a:stretch>
        </p:blipFill>
        <p:spPr>
          <a:xfrm>
            <a:off x="8889281" y="2382027"/>
            <a:ext cx="2225058" cy="1502637"/>
          </a:xfrm>
          <a:prstGeom prst="rect">
            <a:avLst/>
          </a:prstGeom>
        </p:spPr>
      </p:pic>
      <p:sp>
        <p:nvSpPr>
          <p:cNvPr id="45" name="CaixaDeTexto 44">
            <a:extLst>
              <a:ext uri="{FF2B5EF4-FFF2-40B4-BE49-F238E27FC236}">
                <a16:creationId xmlns:a16="http://schemas.microsoft.com/office/drawing/2014/main" id="{382474BE-751B-40D7-90C0-A2F8AAC5B93A}"/>
              </a:ext>
            </a:extLst>
          </p:cNvPr>
          <p:cNvSpPr txBox="1"/>
          <p:nvPr/>
        </p:nvSpPr>
        <p:spPr>
          <a:xfrm>
            <a:off x="9094097" y="2575819"/>
            <a:ext cx="301686" cy="369332"/>
          </a:xfrm>
          <a:prstGeom prst="rect">
            <a:avLst/>
          </a:prstGeom>
          <a:noFill/>
        </p:spPr>
        <p:txBody>
          <a:bodyPr wrap="none" rtlCol="0">
            <a:spAutoFit/>
          </a:bodyPr>
          <a:lstStyle/>
          <a:p>
            <a:r>
              <a:rPr lang="es-AR" dirty="0"/>
              <a:t>1</a:t>
            </a:r>
          </a:p>
        </p:txBody>
      </p:sp>
      <p:sp>
        <p:nvSpPr>
          <p:cNvPr id="46" name="CaixaDeTexto 45">
            <a:extLst>
              <a:ext uri="{FF2B5EF4-FFF2-40B4-BE49-F238E27FC236}">
                <a16:creationId xmlns:a16="http://schemas.microsoft.com/office/drawing/2014/main" id="{01B3949D-8994-456A-BEF0-2FB032EF9F94}"/>
              </a:ext>
            </a:extLst>
          </p:cNvPr>
          <p:cNvSpPr txBox="1"/>
          <p:nvPr/>
        </p:nvSpPr>
        <p:spPr>
          <a:xfrm>
            <a:off x="9094097" y="3275522"/>
            <a:ext cx="301686" cy="369332"/>
          </a:xfrm>
          <a:prstGeom prst="rect">
            <a:avLst/>
          </a:prstGeom>
          <a:noFill/>
        </p:spPr>
        <p:txBody>
          <a:bodyPr wrap="none" rtlCol="0">
            <a:spAutoFit/>
          </a:bodyPr>
          <a:lstStyle/>
          <a:p>
            <a:r>
              <a:rPr lang="es-AR" dirty="0"/>
              <a:t>1</a:t>
            </a:r>
          </a:p>
        </p:txBody>
      </p:sp>
      <p:sp>
        <p:nvSpPr>
          <p:cNvPr id="47" name="CaixaDeTexto 46">
            <a:extLst>
              <a:ext uri="{FF2B5EF4-FFF2-40B4-BE49-F238E27FC236}">
                <a16:creationId xmlns:a16="http://schemas.microsoft.com/office/drawing/2014/main" id="{B4221DC8-422B-4731-85D4-0271B7BE9EC8}"/>
              </a:ext>
            </a:extLst>
          </p:cNvPr>
          <p:cNvSpPr txBox="1"/>
          <p:nvPr/>
        </p:nvSpPr>
        <p:spPr>
          <a:xfrm>
            <a:off x="9812634" y="2575348"/>
            <a:ext cx="301686" cy="369332"/>
          </a:xfrm>
          <a:prstGeom prst="rect">
            <a:avLst/>
          </a:prstGeom>
          <a:noFill/>
        </p:spPr>
        <p:txBody>
          <a:bodyPr wrap="none" rtlCol="0">
            <a:spAutoFit/>
          </a:bodyPr>
          <a:lstStyle/>
          <a:p>
            <a:r>
              <a:rPr lang="es-AR" dirty="0"/>
              <a:t>1</a:t>
            </a:r>
          </a:p>
        </p:txBody>
      </p:sp>
      <p:sp>
        <p:nvSpPr>
          <p:cNvPr id="48" name="CaixaDeTexto 47">
            <a:extLst>
              <a:ext uri="{FF2B5EF4-FFF2-40B4-BE49-F238E27FC236}">
                <a16:creationId xmlns:a16="http://schemas.microsoft.com/office/drawing/2014/main" id="{00F1794C-ACFC-48AF-813C-F9FFB5EE15D6}"/>
              </a:ext>
            </a:extLst>
          </p:cNvPr>
          <p:cNvSpPr txBox="1"/>
          <p:nvPr/>
        </p:nvSpPr>
        <p:spPr>
          <a:xfrm>
            <a:off x="10599598" y="2575348"/>
            <a:ext cx="301686" cy="369332"/>
          </a:xfrm>
          <a:prstGeom prst="rect">
            <a:avLst/>
          </a:prstGeom>
          <a:noFill/>
        </p:spPr>
        <p:txBody>
          <a:bodyPr wrap="none" rtlCol="0">
            <a:spAutoFit/>
          </a:bodyPr>
          <a:lstStyle/>
          <a:p>
            <a:r>
              <a:rPr lang="es-AR" dirty="0"/>
              <a:t>1</a:t>
            </a:r>
          </a:p>
        </p:txBody>
      </p:sp>
      <p:sp>
        <p:nvSpPr>
          <p:cNvPr id="49" name="CaixaDeTexto 48">
            <a:extLst>
              <a:ext uri="{FF2B5EF4-FFF2-40B4-BE49-F238E27FC236}">
                <a16:creationId xmlns:a16="http://schemas.microsoft.com/office/drawing/2014/main" id="{C5322BA5-D508-48C7-9BB0-0B7FD11DC9E5}"/>
              </a:ext>
            </a:extLst>
          </p:cNvPr>
          <p:cNvSpPr txBox="1"/>
          <p:nvPr/>
        </p:nvSpPr>
        <p:spPr>
          <a:xfrm>
            <a:off x="9802532" y="3263567"/>
            <a:ext cx="301686" cy="369332"/>
          </a:xfrm>
          <a:prstGeom prst="rect">
            <a:avLst/>
          </a:prstGeom>
          <a:noFill/>
        </p:spPr>
        <p:txBody>
          <a:bodyPr wrap="none" rtlCol="0">
            <a:spAutoFit/>
          </a:bodyPr>
          <a:lstStyle/>
          <a:p>
            <a:r>
              <a:rPr lang="es-AR" dirty="0"/>
              <a:t>0</a:t>
            </a:r>
          </a:p>
        </p:txBody>
      </p:sp>
      <p:sp>
        <p:nvSpPr>
          <p:cNvPr id="50" name="CaixaDeTexto 49">
            <a:extLst>
              <a:ext uri="{FF2B5EF4-FFF2-40B4-BE49-F238E27FC236}">
                <a16:creationId xmlns:a16="http://schemas.microsoft.com/office/drawing/2014/main" id="{3E573029-5624-411F-AE9C-4607C99B4494}"/>
              </a:ext>
            </a:extLst>
          </p:cNvPr>
          <p:cNvSpPr txBox="1"/>
          <p:nvPr/>
        </p:nvSpPr>
        <p:spPr>
          <a:xfrm>
            <a:off x="10599598" y="3279260"/>
            <a:ext cx="301686" cy="369332"/>
          </a:xfrm>
          <a:prstGeom prst="rect">
            <a:avLst/>
          </a:prstGeom>
          <a:noFill/>
        </p:spPr>
        <p:txBody>
          <a:bodyPr wrap="none" rtlCol="0">
            <a:spAutoFit/>
          </a:bodyPr>
          <a:lstStyle/>
          <a:p>
            <a:r>
              <a:rPr lang="es-AR" dirty="0"/>
              <a:t>0</a:t>
            </a:r>
          </a:p>
        </p:txBody>
      </p:sp>
      <p:sp>
        <p:nvSpPr>
          <p:cNvPr id="75" name="Retângulo 74">
            <a:extLst>
              <a:ext uri="{FF2B5EF4-FFF2-40B4-BE49-F238E27FC236}">
                <a16:creationId xmlns:a16="http://schemas.microsoft.com/office/drawing/2014/main" id="{331B13A4-4F34-4DFC-BCD2-155C3C1E4B5C}"/>
              </a:ext>
            </a:extLst>
          </p:cNvPr>
          <p:cNvSpPr/>
          <p:nvPr/>
        </p:nvSpPr>
        <p:spPr>
          <a:xfrm>
            <a:off x="6928118" y="1834540"/>
            <a:ext cx="993477" cy="369332"/>
          </a:xfrm>
          <a:prstGeom prst="rect">
            <a:avLst/>
          </a:prstGeom>
        </p:spPr>
        <p:txBody>
          <a:bodyPr wrap="none">
            <a:spAutoFit/>
          </a:bodyPr>
          <a:lstStyle/>
          <a:p>
            <a:r>
              <a:rPr lang="es-AR" b="1" dirty="0"/>
              <a:t>réplica 1</a:t>
            </a:r>
          </a:p>
        </p:txBody>
      </p:sp>
      <p:sp>
        <p:nvSpPr>
          <p:cNvPr id="76" name="Retângulo 75">
            <a:extLst>
              <a:ext uri="{FF2B5EF4-FFF2-40B4-BE49-F238E27FC236}">
                <a16:creationId xmlns:a16="http://schemas.microsoft.com/office/drawing/2014/main" id="{664D111D-560C-470A-B625-31BE427D324A}"/>
              </a:ext>
            </a:extLst>
          </p:cNvPr>
          <p:cNvSpPr/>
          <p:nvPr/>
        </p:nvSpPr>
        <p:spPr>
          <a:xfrm>
            <a:off x="9226391" y="1828684"/>
            <a:ext cx="993477" cy="369332"/>
          </a:xfrm>
          <a:prstGeom prst="rect">
            <a:avLst/>
          </a:prstGeom>
        </p:spPr>
        <p:txBody>
          <a:bodyPr wrap="none">
            <a:spAutoFit/>
          </a:bodyPr>
          <a:lstStyle/>
          <a:p>
            <a:r>
              <a:rPr lang="es-AR" b="1" dirty="0"/>
              <a:t>réplica 2</a:t>
            </a:r>
          </a:p>
        </p:txBody>
      </p:sp>
      <p:sp>
        <p:nvSpPr>
          <p:cNvPr id="4" name="CaixaDeTexto 3">
            <a:extLst>
              <a:ext uri="{FF2B5EF4-FFF2-40B4-BE49-F238E27FC236}">
                <a16:creationId xmlns:a16="http://schemas.microsoft.com/office/drawing/2014/main" id="{570FD58D-B07C-4143-9D03-9C11302B25AB}"/>
              </a:ext>
            </a:extLst>
          </p:cNvPr>
          <p:cNvSpPr txBox="1"/>
          <p:nvPr/>
        </p:nvSpPr>
        <p:spPr>
          <a:xfrm>
            <a:off x="7085322" y="2089405"/>
            <a:ext cx="787716" cy="369332"/>
          </a:xfrm>
          <a:prstGeom prst="rect">
            <a:avLst/>
          </a:prstGeom>
          <a:noFill/>
        </p:spPr>
        <p:txBody>
          <a:bodyPr wrap="none" rtlCol="0">
            <a:spAutoFit/>
          </a:bodyPr>
          <a:lstStyle/>
          <a:p>
            <a:r>
              <a:rPr lang="es-AR" dirty="0"/>
              <a:t>Pixel 2</a:t>
            </a:r>
          </a:p>
        </p:txBody>
      </p:sp>
      <p:sp>
        <p:nvSpPr>
          <p:cNvPr id="41" name="CaixaDeTexto 40">
            <a:extLst>
              <a:ext uri="{FF2B5EF4-FFF2-40B4-BE49-F238E27FC236}">
                <a16:creationId xmlns:a16="http://schemas.microsoft.com/office/drawing/2014/main" id="{B9792E29-3FEB-4C75-A54E-08BBC9420770}"/>
              </a:ext>
            </a:extLst>
          </p:cNvPr>
          <p:cNvSpPr txBox="1"/>
          <p:nvPr/>
        </p:nvSpPr>
        <p:spPr>
          <a:xfrm>
            <a:off x="9547298" y="2099502"/>
            <a:ext cx="787716" cy="369332"/>
          </a:xfrm>
          <a:prstGeom prst="rect">
            <a:avLst/>
          </a:prstGeom>
          <a:noFill/>
        </p:spPr>
        <p:txBody>
          <a:bodyPr wrap="none" rtlCol="0">
            <a:spAutoFit/>
          </a:bodyPr>
          <a:lstStyle/>
          <a:p>
            <a:r>
              <a:rPr lang="es-AR" dirty="0"/>
              <a:t>Pixel 2</a:t>
            </a:r>
          </a:p>
        </p:txBody>
      </p:sp>
      <p:sp>
        <p:nvSpPr>
          <p:cNvPr id="28" name="CaixaDeTexto 27">
            <a:extLst>
              <a:ext uri="{FF2B5EF4-FFF2-40B4-BE49-F238E27FC236}">
                <a16:creationId xmlns:a16="http://schemas.microsoft.com/office/drawing/2014/main" id="{8F9F7FA2-9D63-4CBD-9D1F-BD59ED957C61}"/>
              </a:ext>
            </a:extLst>
          </p:cNvPr>
          <p:cNvSpPr txBox="1"/>
          <p:nvPr/>
        </p:nvSpPr>
        <p:spPr>
          <a:xfrm>
            <a:off x="6428237" y="4372786"/>
            <a:ext cx="2239011" cy="1200329"/>
          </a:xfrm>
          <a:prstGeom prst="rect">
            <a:avLst/>
          </a:prstGeom>
          <a:noFill/>
        </p:spPr>
        <p:txBody>
          <a:bodyPr wrap="none" rtlCol="0">
            <a:spAutoFit/>
          </a:bodyPr>
          <a:lstStyle/>
          <a:p>
            <a:r>
              <a:rPr lang="es-AR" b="1" dirty="0"/>
              <a:t>Pixel 1 </a:t>
            </a:r>
            <a:r>
              <a:rPr lang="es-AR" dirty="0"/>
              <a:t>= (1+1)/2 </a:t>
            </a:r>
            <a:r>
              <a:rPr lang="es-AR" b="1" dirty="0"/>
              <a:t>= 1</a:t>
            </a:r>
          </a:p>
          <a:p>
            <a:r>
              <a:rPr lang="es-AR" b="1" dirty="0"/>
              <a:t>Pixel 2 = </a:t>
            </a:r>
            <a:r>
              <a:rPr lang="es-AR" dirty="0"/>
              <a:t>(1+1)/2 </a:t>
            </a:r>
            <a:r>
              <a:rPr lang="es-AR" b="1" dirty="0"/>
              <a:t>= 1</a:t>
            </a:r>
          </a:p>
          <a:p>
            <a:r>
              <a:rPr lang="es-AR" b="1" dirty="0"/>
              <a:t>…</a:t>
            </a:r>
          </a:p>
          <a:p>
            <a:r>
              <a:rPr lang="es-AR" b="1" dirty="0"/>
              <a:t>Pixel 5 = </a:t>
            </a:r>
            <a:r>
              <a:rPr lang="es-AR" dirty="0"/>
              <a:t>(1+0)/2 </a:t>
            </a:r>
            <a:r>
              <a:rPr lang="es-AR" b="1" dirty="0"/>
              <a:t>= 0,5</a:t>
            </a:r>
          </a:p>
        </p:txBody>
      </p:sp>
    </p:spTree>
    <p:extLst>
      <p:ext uri="{BB962C8B-B14F-4D97-AF65-F5344CB8AC3E}">
        <p14:creationId xmlns:p14="http://schemas.microsoft.com/office/powerpoint/2010/main" val="954221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719529" y="4501115"/>
            <a:ext cx="6096000" cy="2031325"/>
          </a:xfrm>
          <a:prstGeom prst="rect">
            <a:avLst/>
          </a:prstGeom>
        </p:spPr>
        <p:txBody>
          <a:bodyPr>
            <a:spAutoFit/>
          </a:bodyPr>
          <a:lstStyle/>
          <a:p>
            <a:r>
              <a:rPr lang="es-AR" b="1" dirty="0"/>
              <a:t>Validación:</a:t>
            </a:r>
          </a:p>
          <a:p>
            <a:r>
              <a:rPr lang="es-AR" dirty="0"/>
              <a:t>N-1-jackknie (37 calibración / 1 validación)</a:t>
            </a:r>
          </a:p>
          <a:p>
            <a:endParaRPr lang="es-AR" dirty="0"/>
          </a:p>
          <a:p>
            <a:r>
              <a:rPr lang="es-AR" b="1" dirty="0" err="1"/>
              <a:t>Ensemble</a:t>
            </a:r>
            <a:r>
              <a:rPr lang="es-AR" b="1" dirty="0"/>
              <a:t>:</a:t>
            </a:r>
          </a:p>
          <a:p>
            <a:r>
              <a:rPr lang="es-AR" dirty="0"/>
              <a:t>Frecuencia – </a:t>
            </a:r>
            <a:r>
              <a:rPr lang="es-AR" dirty="0" err="1"/>
              <a:t>Threshold</a:t>
            </a:r>
            <a:r>
              <a:rPr lang="es-AR" dirty="0"/>
              <a:t> de </a:t>
            </a:r>
            <a:r>
              <a:rPr lang="es-ES" dirty="0"/>
              <a:t>Presencia mínima</a:t>
            </a:r>
          </a:p>
          <a:p>
            <a:r>
              <a:rPr lang="es-ES" dirty="0"/>
              <a:t> de la especie (EPT)</a:t>
            </a:r>
            <a:endParaRPr lang="es-AR" dirty="0"/>
          </a:p>
          <a:p>
            <a:endParaRPr lang="es-AR" dirty="0"/>
          </a:p>
        </p:txBody>
      </p:sp>
      <p:sp>
        <p:nvSpPr>
          <p:cNvPr id="3" name="Retângulo 2">
            <a:extLst>
              <a:ext uri="{FF2B5EF4-FFF2-40B4-BE49-F238E27FC236}">
                <a16:creationId xmlns:a16="http://schemas.microsoft.com/office/drawing/2014/main" id="{921FAFD9-C268-43FA-A41E-C28151AA92FC}"/>
              </a:ext>
            </a:extLst>
          </p:cNvPr>
          <p:cNvSpPr/>
          <p:nvPr/>
        </p:nvSpPr>
        <p:spPr>
          <a:xfrm>
            <a:off x="598739" y="5285570"/>
            <a:ext cx="4887661" cy="993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Imagem 20">
            <a:extLst>
              <a:ext uri="{FF2B5EF4-FFF2-40B4-BE49-F238E27FC236}">
                <a16:creationId xmlns:a16="http://schemas.microsoft.com/office/drawing/2014/main" id="{3C40C05E-7015-42E0-AC44-B410054096D4}"/>
              </a:ext>
            </a:extLst>
          </p:cNvPr>
          <p:cNvPicPr>
            <a:picLocks noChangeAspect="1"/>
          </p:cNvPicPr>
          <p:nvPr/>
        </p:nvPicPr>
        <p:blipFill>
          <a:blip r:embed="rId3"/>
          <a:stretch>
            <a:fillRect/>
          </a:stretch>
        </p:blipFill>
        <p:spPr>
          <a:xfrm>
            <a:off x="6428237" y="2380947"/>
            <a:ext cx="2208123" cy="1491200"/>
          </a:xfrm>
          <a:prstGeom prst="rect">
            <a:avLst/>
          </a:prstGeom>
        </p:spPr>
      </p:pic>
      <p:sp>
        <p:nvSpPr>
          <p:cNvPr id="29" name="CaixaDeTexto 28">
            <a:extLst>
              <a:ext uri="{FF2B5EF4-FFF2-40B4-BE49-F238E27FC236}">
                <a16:creationId xmlns:a16="http://schemas.microsoft.com/office/drawing/2014/main" id="{9037DB8F-44A7-40EF-B606-CF38B6CE90D7}"/>
              </a:ext>
            </a:extLst>
          </p:cNvPr>
          <p:cNvSpPr txBox="1"/>
          <p:nvPr/>
        </p:nvSpPr>
        <p:spPr>
          <a:xfrm>
            <a:off x="6626432" y="2575041"/>
            <a:ext cx="301686" cy="369332"/>
          </a:xfrm>
          <a:prstGeom prst="rect">
            <a:avLst/>
          </a:prstGeom>
          <a:noFill/>
        </p:spPr>
        <p:txBody>
          <a:bodyPr wrap="none" rtlCol="0">
            <a:spAutoFit/>
          </a:bodyPr>
          <a:lstStyle/>
          <a:p>
            <a:r>
              <a:rPr lang="es-AR" dirty="0"/>
              <a:t>1</a:t>
            </a:r>
          </a:p>
        </p:txBody>
      </p:sp>
      <p:sp>
        <p:nvSpPr>
          <p:cNvPr id="30" name="CaixaDeTexto 29">
            <a:extLst>
              <a:ext uri="{FF2B5EF4-FFF2-40B4-BE49-F238E27FC236}">
                <a16:creationId xmlns:a16="http://schemas.microsoft.com/office/drawing/2014/main" id="{BF7C03C1-9F99-4BD3-B076-9251500B0693}"/>
              </a:ext>
            </a:extLst>
          </p:cNvPr>
          <p:cNvSpPr txBox="1"/>
          <p:nvPr/>
        </p:nvSpPr>
        <p:spPr>
          <a:xfrm>
            <a:off x="7381455" y="2560829"/>
            <a:ext cx="301686" cy="369332"/>
          </a:xfrm>
          <a:prstGeom prst="rect">
            <a:avLst/>
          </a:prstGeom>
          <a:noFill/>
        </p:spPr>
        <p:txBody>
          <a:bodyPr wrap="none" rtlCol="0">
            <a:spAutoFit/>
          </a:bodyPr>
          <a:lstStyle/>
          <a:p>
            <a:r>
              <a:rPr lang="es-AR" dirty="0"/>
              <a:t>1</a:t>
            </a:r>
          </a:p>
        </p:txBody>
      </p:sp>
      <p:sp>
        <p:nvSpPr>
          <p:cNvPr id="31" name="CaixaDeTexto 30">
            <a:extLst>
              <a:ext uri="{FF2B5EF4-FFF2-40B4-BE49-F238E27FC236}">
                <a16:creationId xmlns:a16="http://schemas.microsoft.com/office/drawing/2014/main" id="{198ED51B-990F-47A0-A9E3-D29F72F4C4AB}"/>
              </a:ext>
            </a:extLst>
          </p:cNvPr>
          <p:cNvSpPr txBox="1"/>
          <p:nvPr/>
        </p:nvSpPr>
        <p:spPr>
          <a:xfrm>
            <a:off x="7348415" y="3230430"/>
            <a:ext cx="301686" cy="369332"/>
          </a:xfrm>
          <a:prstGeom prst="rect">
            <a:avLst/>
          </a:prstGeom>
          <a:noFill/>
        </p:spPr>
        <p:txBody>
          <a:bodyPr wrap="none" rtlCol="0">
            <a:spAutoFit/>
          </a:bodyPr>
          <a:lstStyle/>
          <a:p>
            <a:r>
              <a:rPr lang="es-AR" dirty="0"/>
              <a:t>1</a:t>
            </a:r>
          </a:p>
        </p:txBody>
      </p:sp>
      <p:sp>
        <p:nvSpPr>
          <p:cNvPr id="32" name="CaixaDeTexto 31">
            <a:extLst>
              <a:ext uri="{FF2B5EF4-FFF2-40B4-BE49-F238E27FC236}">
                <a16:creationId xmlns:a16="http://schemas.microsoft.com/office/drawing/2014/main" id="{DBDD570C-2082-46A0-897B-6FD2042BEC66}"/>
              </a:ext>
            </a:extLst>
          </p:cNvPr>
          <p:cNvSpPr txBox="1"/>
          <p:nvPr/>
        </p:nvSpPr>
        <p:spPr>
          <a:xfrm>
            <a:off x="6626432" y="3281786"/>
            <a:ext cx="301686" cy="369332"/>
          </a:xfrm>
          <a:prstGeom prst="rect">
            <a:avLst/>
          </a:prstGeom>
          <a:noFill/>
        </p:spPr>
        <p:txBody>
          <a:bodyPr wrap="none" rtlCol="0">
            <a:spAutoFit/>
          </a:bodyPr>
          <a:lstStyle/>
          <a:p>
            <a:r>
              <a:rPr lang="es-AR" dirty="0"/>
              <a:t>0</a:t>
            </a:r>
          </a:p>
        </p:txBody>
      </p:sp>
      <p:sp>
        <p:nvSpPr>
          <p:cNvPr id="33" name="CaixaDeTexto 32">
            <a:extLst>
              <a:ext uri="{FF2B5EF4-FFF2-40B4-BE49-F238E27FC236}">
                <a16:creationId xmlns:a16="http://schemas.microsoft.com/office/drawing/2014/main" id="{649A0E45-5E13-4F29-A5FF-20F9412671C7}"/>
              </a:ext>
            </a:extLst>
          </p:cNvPr>
          <p:cNvSpPr txBox="1"/>
          <p:nvPr/>
        </p:nvSpPr>
        <p:spPr>
          <a:xfrm>
            <a:off x="8068152" y="2590031"/>
            <a:ext cx="301686" cy="369332"/>
          </a:xfrm>
          <a:prstGeom prst="rect">
            <a:avLst/>
          </a:prstGeom>
          <a:noFill/>
        </p:spPr>
        <p:txBody>
          <a:bodyPr wrap="none" rtlCol="0">
            <a:spAutoFit/>
          </a:bodyPr>
          <a:lstStyle/>
          <a:p>
            <a:r>
              <a:rPr lang="es-AR" dirty="0"/>
              <a:t>0</a:t>
            </a:r>
          </a:p>
        </p:txBody>
      </p:sp>
      <p:sp>
        <p:nvSpPr>
          <p:cNvPr id="34" name="CaixaDeTexto 33">
            <a:extLst>
              <a:ext uri="{FF2B5EF4-FFF2-40B4-BE49-F238E27FC236}">
                <a16:creationId xmlns:a16="http://schemas.microsoft.com/office/drawing/2014/main" id="{661EBDB1-C899-4393-B995-C8C486ADFAD6}"/>
              </a:ext>
            </a:extLst>
          </p:cNvPr>
          <p:cNvSpPr txBox="1"/>
          <p:nvPr/>
        </p:nvSpPr>
        <p:spPr>
          <a:xfrm>
            <a:off x="8069870" y="3248577"/>
            <a:ext cx="301686" cy="369332"/>
          </a:xfrm>
          <a:prstGeom prst="rect">
            <a:avLst/>
          </a:prstGeom>
          <a:noFill/>
        </p:spPr>
        <p:txBody>
          <a:bodyPr wrap="none" rtlCol="0">
            <a:spAutoFit/>
          </a:bodyPr>
          <a:lstStyle/>
          <a:p>
            <a:r>
              <a:rPr lang="es-AR" dirty="0"/>
              <a:t>0</a:t>
            </a:r>
          </a:p>
        </p:txBody>
      </p:sp>
      <p:pic>
        <p:nvPicPr>
          <p:cNvPr id="44" name="Imagem 43">
            <a:extLst>
              <a:ext uri="{FF2B5EF4-FFF2-40B4-BE49-F238E27FC236}">
                <a16:creationId xmlns:a16="http://schemas.microsoft.com/office/drawing/2014/main" id="{C903BB0B-2DA0-4683-8513-A74EC499EE80}"/>
              </a:ext>
            </a:extLst>
          </p:cNvPr>
          <p:cNvPicPr>
            <a:picLocks noChangeAspect="1"/>
          </p:cNvPicPr>
          <p:nvPr/>
        </p:nvPicPr>
        <p:blipFill>
          <a:blip r:embed="rId4"/>
          <a:stretch>
            <a:fillRect/>
          </a:stretch>
        </p:blipFill>
        <p:spPr>
          <a:xfrm>
            <a:off x="8889281" y="2382027"/>
            <a:ext cx="2225058" cy="1502637"/>
          </a:xfrm>
          <a:prstGeom prst="rect">
            <a:avLst/>
          </a:prstGeom>
        </p:spPr>
      </p:pic>
      <p:sp>
        <p:nvSpPr>
          <p:cNvPr id="45" name="CaixaDeTexto 44">
            <a:extLst>
              <a:ext uri="{FF2B5EF4-FFF2-40B4-BE49-F238E27FC236}">
                <a16:creationId xmlns:a16="http://schemas.microsoft.com/office/drawing/2014/main" id="{382474BE-751B-40D7-90C0-A2F8AAC5B93A}"/>
              </a:ext>
            </a:extLst>
          </p:cNvPr>
          <p:cNvSpPr txBox="1"/>
          <p:nvPr/>
        </p:nvSpPr>
        <p:spPr>
          <a:xfrm>
            <a:off x="9094097" y="2575819"/>
            <a:ext cx="301686" cy="369332"/>
          </a:xfrm>
          <a:prstGeom prst="rect">
            <a:avLst/>
          </a:prstGeom>
          <a:noFill/>
        </p:spPr>
        <p:txBody>
          <a:bodyPr wrap="none" rtlCol="0">
            <a:spAutoFit/>
          </a:bodyPr>
          <a:lstStyle/>
          <a:p>
            <a:r>
              <a:rPr lang="es-AR" dirty="0"/>
              <a:t>1</a:t>
            </a:r>
          </a:p>
        </p:txBody>
      </p:sp>
      <p:sp>
        <p:nvSpPr>
          <p:cNvPr id="46" name="CaixaDeTexto 45">
            <a:extLst>
              <a:ext uri="{FF2B5EF4-FFF2-40B4-BE49-F238E27FC236}">
                <a16:creationId xmlns:a16="http://schemas.microsoft.com/office/drawing/2014/main" id="{01B3949D-8994-456A-BEF0-2FB032EF9F94}"/>
              </a:ext>
            </a:extLst>
          </p:cNvPr>
          <p:cNvSpPr txBox="1"/>
          <p:nvPr/>
        </p:nvSpPr>
        <p:spPr>
          <a:xfrm>
            <a:off x="9094097" y="3275522"/>
            <a:ext cx="301686" cy="369332"/>
          </a:xfrm>
          <a:prstGeom prst="rect">
            <a:avLst/>
          </a:prstGeom>
          <a:noFill/>
        </p:spPr>
        <p:txBody>
          <a:bodyPr wrap="none" rtlCol="0">
            <a:spAutoFit/>
          </a:bodyPr>
          <a:lstStyle/>
          <a:p>
            <a:r>
              <a:rPr lang="es-AR" dirty="0"/>
              <a:t>1</a:t>
            </a:r>
          </a:p>
        </p:txBody>
      </p:sp>
      <p:sp>
        <p:nvSpPr>
          <p:cNvPr id="47" name="CaixaDeTexto 46">
            <a:extLst>
              <a:ext uri="{FF2B5EF4-FFF2-40B4-BE49-F238E27FC236}">
                <a16:creationId xmlns:a16="http://schemas.microsoft.com/office/drawing/2014/main" id="{B4221DC8-422B-4731-85D4-0271B7BE9EC8}"/>
              </a:ext>
            </a:extLst>
          </p:cNvPr>
          <p:cNvSpPr txBox="1"/>
          <p:nvPr/>
        </p:nvSpPr>
        <p:spPr>
          <a:xfrm>
            <a:off x="9812634" y="2575348"/>
            <a:ext cx="301686" cy="369332"/>
          </a:xfrm>
          <a:prstGeom prst="rect">
            <a:avLst/>
          </a:prstGeom>
          <a:noFill/>
        </p:spPr>
        <p:txBody>
          <a:bodyPr wrap="none" rtlCol="0">
            <a:spAutoFit/>
          </a:bodyPr>
          <a:lstStyle/>
          <a:p>
            <a:r>
              <a:rPr lang="es-AR" dirty="0"/>
              <a:t>1</a:t>
            </a:r>
          </a:p>
        </p:txBody>
      </p:sp>
      <p:sp>
        <p:nvSpPr>
          <p:cNvPr id="48" name="CaixaDeTexto 47">
            <a:extLst>
              <a:ext uri="{FF2B5EF4-FFF2-40B4-BE49-F238E27FC236}">
                <a16:creationId xmlns:a16="http://schemas.microsoft.com/office/drawing/2014/main" id="{00F1794C-ACFC-48AF-813C-F9FFB5EE15D6}"/>
              </a:ext>
            </a:extLst>
          </p:cNvPr>
          <p:cNvSpPr txBox="1"/>
          <p:nvPr/>
        </p:nvSpPr>
        <p:spPr>
          <a:xfrm>
            <a:off x="10599598" y="2575348"/>
            <a:ext cx="301686" cy="369332"/>
          </a:xfrm>
          <a:prstGeom prst="rect">
            <a:avLst/>
          </a:prstGeom>
          <a:noFill/>
        </p:spPr>
        <p:txBody>
          <a:bodyPr wrap="none" rtlCol="0">
            <a:spAutoFit/>
          </a:bodyPr>
          <a:lstStyle/>
          <a:p>
            <a:r>
              <a:rPr lang="es-AR" dirty="0"/>
              <a:t>1</a:t>
            </a:r>
          </a:p>
        </p:txBody>
      </p:sp>
      <p:sp>
        <p:nvSpPr>
          <p:cNvPr id="49" name="CaixaDeTexto 48">
            <a:extLst>
              <a:ext uri="{FF2B5EF4-FFF2-40B4-BE49-F238E27FC236}">
                <a16:creationId xmlns:a16="http://schemas.microsoft.com/office/drawing/2014/main" id="{C5322BA5-D508-48C7-9BB0-0B7FD11DC9E5}"/>
              </a:ext>
            </a:extLst>
          </p:cNvPr>
          <p:cNvSpPr txBox="1"/>
          <p:nvPr/>
        </p:nvSpPr>
        <p:spPr>
          <a:xfrm>
            <a:off x="9802532" y="3263567"/>
            <a:ext cx="301686" cy="369332"/>
          </a:xfrm>
          <a:prstGeom prst="rect">
            <a:avLst/>
          </a:prstGeom>
          <a:noFill/>
        </p:spPr>
        <p:txBody>
          <a:bodyPr wrap="none" rtlCol="0">
            <a:spAutoFit/>
          </a:bodyPr>
          <a:lstStyle/>
          <a:p>
            <a:r>
              <a:rPr lang="es-AR" dirty="0"/>
              <a:t>0</a:t>
            </a:r>
          </a:p>
        </p:txBody>
      </p:sp>
      <p:sp>
        <p:nvSpPr>
          <p:cNvPr id="50" name="CaixaDeTexto 49">
            <a:extLst>
              <a:ext uri="{FF2B5EF4-FFF2-40B4-BE49-F238E27FC236}">
                <a16:creationId xmlns:a16="http://schemas.microsoft.com/office/drawing/2014/main" id="{3E573029-5624-411F-AE9C-4607C99B4494}"/>
              </a:ext>
            </a:extLst>
          </p:cNvPr>
          <p:cNvSpPr txBox="1"/>
          <p:nvPr/>
        </p:nvSpPr>
        <p:spPr>
          <a:xfrm>
            <a:off x="10599598" y="3279260"/>
            <a:ext cx="301686" cy="369332"/>
          </a:xfrm>
          <a:prstGeom prst="rect">
            <a:avLst/>
          </a:prstGeom>
          <a:noFill/>
        </p:spPr>
        <p:txBody>
          <a:bodyPr wrap="none" rtlCol="0">
            <a:spAutoFit/>
          </a:bodyPr>
          <a:lstStyle/>
          <a:p>
            <a:r>
              <a:rPr lang="es-AR" dirty="0"/>
              <a:t>0</a:t>
            </a:r>
          </a:p>
        </p:txBody>
      </p:sp>
      <p:sp>
        <p:nvSpPr>
          <p:cNvPr id="75" name="Retângulo 74">
            <a:extLst>
              <a:ext uri="{FF2B5EF4-FFF2-40B4-BE49-F238E27FC236}">
                <a16:creationId xmlns:a16="http://schemas.microsoft.com/office/drawing/2014/main" id="{331B13A4-4F34-4DFC-BCD2-155C3C1E4B5C}"/>
              </a:ext>
            </a:extLst>
          </p:cNvPr>
          <p:cNvSpPr/>
          <p:nvPr/>
        </p:nvSpPr>
        <p:spPr>
          <a:xfrm>
            <a:off x="6928118" y="1834540"/>
            <a:ext cx="993477" cy="369332"/>
          </a:xfrm>
          <a:prstGeom prst="rect">
            <a:avLst/>
          </a:prstGeom>
        </p:spPr>
        <p:txBody>
          <a:bodyPr wrap="none">
            <a:spAutoFit/>
          </a:bodyPr>
          <a:lstStyle/>
          <a:p>
            <a:r>
              <a:rPr lang="es-AR" b="1" dirty="0"/>
              <a:t>réplica 1</a:t>
            </a:r>
          </a:p>
        </p:txBody>
      </p:sp>
      <p:sp>
        <p:nvSpPr>
          <p:cNvPr id="76" name="Retângulo 75">
            <a:extLst>
              <a:ext uri="{FF2B5EF4-FFF2-40B4-BE49-F238E27FC236}">
                <a16:creationId xmlns:a16="http://schemas.microsoft.com/office/drawing/2014/main" id="{664D111D-560C-470A-B625-31BE427D324A}"/>
              </a:ext>
            </a:extLst>
          </p:cNvPr>
          <p:cNvSpPr/>
          <p:nvPr/>
        </p:nvSpPr>
        <p:spPr>
          <a:xfrm>
            <a:off x="9226391" y="1828684"/>
            <a:ext cx="993477" cy="369332"/>
          </a:xfrm>
          <a:prstGeom prst="rect">
            <a:avLst/>
          </a:prstGeom>
        </p:spPr>
        <p:txBody>
          <a:bodyPr wrap="none">
            <a:spAutoFit/>
          </a:bodyPr>
          <a:lstStyle/>
          <a:p>
            <a:r>
              <a:rPr lang="es-AR" b="1" dirty="0"/>
              <a:t>réplica 2</a:t>
            </a:r>
          </a:p>
        </p:txBody>
      </p:sp>
      <p:sp>
        <p:nvSpPr>
          <p:cNvPr id="4" name="CaixaDeTexto 3">
            <a:extLst>
              <a:ext uri="{FF2B5EF4-FFF2-40B4-BE49-F238E27FC236}">
                <a16:creationId xmlns:a16="http://schemas.microsoft.com/office/drawing/2014/main" id="{570FD58D-B07C-4143-9D03-9C11302B25AB}"/>
              </a:ext>
            </a:extLst>
          </p:cNvPr>
          <p:cNvSpPr txBox="1"/>
          <p:nvPr/>
        </p:nvSpPr>
        <p:spPr>
          <a:xfrm>
            <a:off x="7085322" y="2089405"/>
            <a:ext cx="787716" cy="369332"/>
          </a:xfrm>
          <a:prstGeom prst="rect">
            <a:avLst/>
          </a:prstGeom>
          <a:noFill/>
        </p:spPr>
        <p:txBody>
          <a:bodyPr wrap="none" rtlCol="0">
            <a:spAutoFit/>
          </a:bodyPr>
          <a:lstStyle/>
          <a:p>
            <a:r>
              <a:rPr lang="es-AR" dirty="0"/>
              <a:t>Pixel 2</a:t>
            </a:r>
          </a:p>
        </p:txBody>
      </p:sp>
      <p:sp>
        <p:nvSpPr>
          <p:cNvPr id="41" name="CaixaDeTexto 40">
            <a:extLst>
              <a:ext uri="{FF2B5EF4-FFF2-40B4-BE49-F238E27FC236}">
                <a16:creationId xmlns:a16="http://schemas.microsoft.com/office/drawing/2014/main" id="{B9792E29-3FEB-4C75-A54E-08BBC9420770}"/>
              </a:ext>
            </a:extLst>
          </p:cNvPr>
          <p:cNvSpPr txBox="1"/>
          <p:nvPr/>
        </p:nvSpPr>
        <p:spPr>
          <a:xfrm>
            <a:off x="9547298" y="2099502"/>
            <a:ext cx="787716" cy="369332"/>
          </a:xfrm>
          <a:prstGeom prst="rect">
            <a:avLst/>
          </a:prstGeom>
          <a:noFill/>
        </p:spPr>
        <p:txBody>
          <a:bodyPr wrap="none" rtlCol="0">
            <a:spAutoFit/>
          </a:bodyPr>
          <a:lstStyle/>
          <a:p>
            <a:r>
              <a:rPr lang="es-AR" dirty="0"/>
              <a:t>Pixel 2</a:t>
            </a:r>
          </a:p>
        </p:txBody>
      </p:sp>
      <p:sp>
        <p:nvSpPr>
          <p:cNvPr id="28" name="CaixaDeTexto 27">
            <a:extLst>
              <a:ext uri="{FF2B5EF4-FFF2-40B4-BE49-F238E27FC236}">
                <a16:creationId xmlns:a16="http://schemas.microsoft.com/office/drawing/2014/main" id="{8F9F7FA2-9D63-4CBD-9D1F-BD59ED957C61}"/>
              </a:ext>
            </a:extLst>
          </p:cNvPr>
          <p:cNvSpPr txBox="1"/>
          <p:nvPr/>
        </p:nvSpPr>
        <p:spPr>
          <a:xfrm>
            <a:off x="6428237" y="4372786"/>
            <a:ext cx="2239011" cy="1477328"/>
          </a:xfrm>
          <a:prstGeom prst="rect">
            <a:avLst/>
          </a:prstGeom>
          <a:noFill/>
        </p:spPr>
        <p:txBody>
          <a:bodyPr wrap="none" rtlCol="0">
            <a:spAutoFit/>
          </a:bodyPr>
          <a:lstStyle/>
          <a:p>
            <a:r>
              <a:rPr lang="es-AR" b="1" dirty="0"/>
              <a:t>Pixel 1 </a:t>
            </a:r>
            <a:r>
              <a:rPr lang="es-AR" dirty="0"/>
              <a:t>= (1+1)/2 </a:t>
            </a:r>
            <a:r>
              <a:rPr lang="es-AR" b="1" dirty="0"/>
              <a:t>= 1</a:t>
            </a:r>
          </a:p>
          <a:p>
            <a:r>
              <a:rPr lang="es-AR" b="1" dirty="0"/>
              <a:t>Pixel 2 = </a:t>
            </a:r>
            <a:r>
              <a:rPr lang="es-AR" dirty="0"/>
              <a:t>(1+1)/2 </a:t>
            </a:r>
            <a:r>
              <a:rPr lang="es-AR" b="1" dirty="0"/>
              <a:t>= 1</a:t>
            </a:r>
          </a:p>
          <a:p>
            <a:r>
              <a:rPr lang="es-AR" b="1" dirty="0"/>
              <a:t>…</a:t>
            </a:r>
          </a:p>
          <a:p>
            <a:r>
              <a:rPr lang="es-AR" b="1" dirty="0"/>
              <a:t>Pixel 5 = </a:t>
            </a:r>
            <a:r>
              <a:rPr lang="es-AR" dirty="0"/>
              <a:t>(1+0)/2 </a:t>
            </a:r>
            <a:r>
              <a:rPr lang="es-AR" b="1" dirty="0"/>
              <a:t>= 0,5</a:t>
            </a:r>
          </a:p>
          <a:p>
            <a:r>
              <a:rPr lang="es-AR" b="1" dirty="0"/>
              <a:t>….</a:t>
            </a:r>
          </a:p>
        </p:txBody>
      </p:sp>
    </p:spTree>
    <p:extLst>
      <p:ext uri="{BB962C8B-B14F-4D97-AF65-F5344CB8AC3E}">
        <p14:creationId xmlns:p14="http://schemas.microsoft.com/office/powerpoint/2010/main" val="3889595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0DF3FE5A-35FA-4882-8BC1-3B176D9FA7F2}"/>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9" name="CaixaDeTexto 8">
            <a:extLst>
              <a:ext uri="{FF2B5EF4-FFF2-40B4-BE49-F238E27FC236}">
                <a16:creationId xmlns:a16="http://schemas.microsoft.com/office/drawing/2014/main" id="{E9B2294E-2371-4826-8EF2-E08C82D925EF}"/>
              </a:ext>
            </a:extLst>
          </p:cNvPr>
          <p:cNvSpPr txBox="1"/>
          <p:nvPr/>
        </p:nvSpPr>
        <p:spPr>
          <a:xfrm>
            <a:off x="719529" y="1450665"/>
            <a:ext cx="7703391" cy="461665"/>
          </a:xfrm>
          <a:prstGeom prst="rect">
            <a:avLst/>
          </a:prstGeom>
          <a:noFill/>
        </p:spPr>
        <p:txBody>
          <a:bodyPr wrap="none" rtlCol="0">
            <a:spAutoFit/>
          </a:bodyPr>
          <a:lstStyle/>
          <a:p>
            <a:r>
              <a:rPr lang="es-AR" sz="2400" b="1" dirty="0"/>
              <a:t>Objetivo 1 - </a:t>
            </a:r>
            <a:r>
              <a:rPr lang="es-ES" sz="2400" dirty="0"/>
              <a:t>Potenciales ocurrencias en Misiones - Argentina</a:t>
            </a:r>
            <a:endParaRPr lang="es-AR" sz="2400" b="1" dirty="0"/>
          </a:p>
        </p:txBody>
      </p:sp>
      <p:sp>
        <p:nvSpPr>
          <p:cNvPr id="23" name="CaixaDeTexto 22">
            <a:extLst>
              <a:ext uri="{FF2B5EF4-FFF2-40B4-BE49-F238E27FC236}">
                <a16:creationId xmlns:a16="http://schemas.microsoft.com/office/drawing/2014/main" id="{124EDBB1-0B6A-4ADF-9CEC-8B44750CC3C3}"/>
              </a:ext>
            </a:extLst>
          </p:cNvPr>
          <p:cNvSpPr txBox="1"/>
          <p:nvPr/>
        </p:nvSpPr>
        <p:spPr>
          <a:xfrm>
            <a:off x="719529" y="2156795"/>
            <a:ext cx="4375493" cy="2031325"/>
          </a:xfrm>
          <a:prstGeom prst="rect">
            <a:avLst/>
          </a:prstGeom>
          <a:noFill/>
        </p:spPr>
        <p:txBody>
          <a:bodyPr wrap="none" rtlCol="0">
            <a:spAutoFit/>
          </a:bodyPr>
          <a:lstStyle/>
          <a:p>
            <a:r>
              <a:rPr lang="es-AR" b="1" dirty="0" err="1"/>
              <a:t>Algoritimos</a:t>
            </a:r>
            <a:r>
              <a:rPr lang="es-AR" b="1" dirty="0"/>
              <a:t>:</a:t>
            </a:r>
          </a:p>
          <a:p>
            <a:r>
              <a:rPr lang="es-AR" dirty="0" err="1"/>
              <a:t>Bioclim</a:t>
            </a:r>
            <a:r>
              <a:rPr lang="es-AR" dirty="0"/>
              <a:t>, </a:t>
            </a:r>
            <a:r>
              <a:rPr lang="es-AR" dirty="0" err="1"/>
              <a:t>Gower</a:t>
            </a:r>
            <a:r>
              <a:rPr lang="es-AR" dirty="0"/>
              <a:t>, </a:t>
            </a:r>
            <a:r>
              <a:rPr lang="es-AR" dirty="0" err="1"/>
              <a:t>Mahalanobis</a:t>
            </a:r>
            <a:r>
              <a:rPr lang="es-AR" dirty="0"/>
              <a:t>, SVM y </a:t>
            </a:r>
            <a:r>
              <a:rPr lang="es-AR" dirty="0" err="1"/>
              <a:t>Maxent</a:t>
            </a:r>
            <a:endParaRPr lang="es-AR" dirty="0"/>
          </a:p>
          <a:p>
            <a:endParaRPr lang="es-AR" dirty="0"/>
          </a:p>
          <a:p>
            <a:r>
              <a:rPr lang="es-AR" b="1" dirty="0"/>
              <a:t>Variables:</a:t>
            </a:r>
          </a:p>
          <a:p>
            <a:r>
              <a:rPr lang="es-AR" dirty="0"/>
              <a:t>Análisis de componentes principales (PCA)</a:t>
            </a:r>
          </a:p>
          <a:p>
            <a:endParaRPr lang="es-AR" dirty="0"/>
          </a:p>
          <a:p>
            <a:endParaRPr lang="es-AR" dirty="0"/>
          </a:p>
        </p:txBody>
      </p:sp>
      <p:cxnSp>
        <p:nvCxnSpPr>
          <p:cNvPr id="25" name="Conector de Seta Reta 24">
            <a:extLst>
              <a:ext uri="{FF2B5EF4-FFF2-40B4-BE49-F238E27FC236}">
                <a16:creationId xmlns:a16="http://schemas.microsoft.com/office/drawing/2014/main" id="{EE8DE246-8846-4FF6-BE5F-004B5CABF437}"/>
              </a:ext>
            </a:extLst>
          </p:cNvPr>
          <p:cNvCxnSpPr/>
          <p:nvPr/>
        </p:nvCxnSpPr>
        <p:spPr>
          <a:xfrm>
            <a:off x="2877295" y="3614488"/>
            <a:ext cx="0" cy="3597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7119D55F-B288-4B33-B9C0-22A8BE4C9A40}"/>
              </a:ext>
            </a:extLst>
          </p:cNvPr>
          <p:cNvSpPr txBox="1"/>
          <p:nvPr/>
        </p:nvSpPr>
        <p:spPr>
          <a:xfrm>
            <a:off x="712856" y="4003454"/>
            <a:ext cx="4328877" cy="369332"/>
          </a:xfrm>
          <a:prstGeom prst="rect">
            <a:avLst/>
          </a:prstGeom>
          <a:noFill/>
        </p:spPr>
        <p:txBody>
          <a:bodyPr wrap="none" rtlCol="0">
            <a:spAutoFit/>
          </a:bodyPr>
          <a:lstStyle/>
          <a:p>
            <a:r>
              <a:rPr lang="es-AR" b="1" dirty="0"/>
              <a:t>7 nuevas variables </a:t>
            </a:r>
            <a:r>
              <a:rPr lang="es-AR" sz="1400" b="1" dirty="0"/>
              <a:t>(91% de la variación ambiental)</a:t>
            </a:r>
            <a:endParaRPr lang="es-AR" b="1" dirty="0"/>
          </a:p>
        </p:txBody>
      </p:sp>
      <p:sp>
        <p:nvSpPr>
          <p:cNvPr id="27" name="Retângulo 26">
            <a:extLst>
              <a:ext uri="{FF2B5EF4-FFF2-40B4-BE49-F238E27FC236}">
                <a16:creationId xmlns:a16="http://schemas.microsoft.com/office/drawing/2014/main" id="{9E27FAA9-4524-47AC-97EE-A3DA37F446D6}"/>
              </a:ext>
            </a:extLst>
          </p:cNvPr>
          <p:cNvSpPr/>
          <p:nvPr/>
        </p:nvSpPr>
        <p:spPr>
          <a:xfrm>
            <a:off x="719529" y="4501115"/>
            <a:ext cx="6096000" cy="2031325"/>
          </a:xfrm>
          <a:prstGeom prst="rect">
            <a:avLst/>
          </a:prstGeom>
        </p:spPr>
        <p:txBody>
          <a:bodyPr>
            <a:spAutoFit/>
          </a:bodyPr>
          <a:lstStyle/>
          <a:p>
            <a:r>
              <a:rPr lang="es-AR" b="1" dirty="0"/>
              <a:t>Validación:</a:t>
            </a:r>
          </a:p>
          <a:p>
            <a:r>
              <a:rPr lang="es-AR" dirty="0"/>
              <a:t>N-1-jackknie (37 calibración / 1 validación)</a:t>
            </a:r>
          </a:p>
          <a:p>
            <a:endParaRPr lang="es-AR" dirty="0"/>
          </a:p>
          <a:p>
            <a:r>
              <a:rPr lang="es-AR" b="1" dirty="0" err="1"/>
              <a:t>Ensemble</a:t>
            </a:r>
            <a:r>
              <a:rPr lang="es-AR" b="1" dirty="0"/>
              <a:t>:</a:t>
            </a:r>
          </a:p>
          <a:p>
            <a:r>
              <a:rPr lang="es-AR" dirty="0"/>
              <a:t>Frecuencia – </a:t>
            </a:r>
            <a:r>
              <a:rPr lang="es-AR" dirty="0" err="1"/>
              <a:t>Threshold</a:t>
            </a:r>
            <a:r>
              <a:rPr lang="es-AR" dirty="0"/>
              <a:t> de </a:t>
            </a:r>
            <a:r>
              <a:rPr lang="es-ES" dirty="0"/>
              <a:t>Presencia mínima</a:t>
            </a:r>
          </a:p>
          <a:p>
            <a:r>
              <a:rPr lang="es-ES" dirty="0"/>
              <a:t> de la especie (EPT)</a:t>
            </a:r>
            <a:endParaRPr lang="es-AR" dirty="0"/>
          </a:p>
          <a:p>
            <a:endParaRPr lang="es-AR" dirty="0"/>
          </a:p>
        </p:txBody>
      </p:sp>
      <p:sp>
        <p:nvSpPr>
          <p:cNvPr id="3" name="Retângulo 2">
            <a:extLst>
              <a:ext uri="{FF2B5EF4-FFF2-40B4-BE49-F238E27FC236}">
                <a16:creationId xmlns:a16="http://schemas.microsoft.com/office/drawing/2014/main" id="{921FAFD9-C268-43FA-A41E-C28151AA92FC}"/>
              </a:ext>
            </a:extLst>
          </p:cNvPr>
          <p:cNvSpPr/>
          <p:nvPr/>
        </p:nvSpPr>
        <p:spPr>
          <a:xfrm>
            <a:off x="598739" y="5285570"/>
            <a:ext cx="4887661" cy="9936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1" name="Imagem 20">
            <a:extLst>
              <a:ext uri="{FF2B5EF4-FFF2-40B4-BE49-F238E27FC236}">
                <a16:creationId xmlns:a16="http://schemas.microsoft.com/office/drawing/2014/main" id="{3C40C05E-7015-42E0-AC44-B410054096D4}"/>
              </a:ext>
            </a:extLst>
          </p:cNvPr>
          <p:cNvPicPr>
            <a:picLocks noChangeAspect="1"/>
          </p:cNvPicPr>
          <p:nvPr/>
        </p:nvPicPr>
        <p:blipFill>
          <a:blip r:embed="rId3"/>
          <a:stretch>
            <a:fillRect/>
          </a:stretch>
        </p:blipFill>
        <p:spPr>
          <a:xfrm>
            <a:off x="6428237" y="2380947"/>
            <a:ext cx="2208123" cy="1491200"/>
          </a:xfrm>
          <a:prstGeom prst="rect">
            <a:avLst/>
          </a:prstGeom>
        </p:spPr>
      </p:pic>
      <p:sp>
        <p:nvSpPr>
          <p:cNvPr id="29" name="CaixaDeTexto 28">
            <a:extLst>
              <a:ext uri="{FF2B5EF4-FFF2-40B4-BE49-F238E27FC236}">
                <a16:creationId xmlns:a16="http://schemas.microsoft.com/office/drawing/2014/main" id="{9037DB8F-44A7-40EF-B606-CF38B6CE90D7}"/>
              </a:ext>
            </a:extLst>
          </p:cNvPr>
          <p:cNvSpPr txBox="1"/>
          <p:nvPr/>
        </p:nvSpPr>
        <p:spPr>
          <a:xfrm>
            <a:off x="6626432" y="2575041"/>
            <a:ext cx="301686" cy="369332"/>
          </a:xfrm>
          <a:prstGeom prst="rect">
            <a:avLst/>
          </a:prstGeom>
          <a:noFill/>
        </p:spPr>
        <p:txBody>
          <a:bodyPr wrap="none" rtlCol="0">
            <a:spAutoFit/>
          </a:bodyPr>
          <a:lstStyle/>
          <a:p>
            <a:r>
              <a:rPr lang="es-AR" dirty="0"/>
              <a:t>1</a:t>
            </a:r>
          </a:p>
        </p:txBody>
      </p:sp>
      <p:sp>
        <p:nvSpPr>
          <p:cNvPr id="30" name="CaixaDeTexto 29">
            <a:extLst>
              <a:ext uri="{FF2B5EF4-FFF2-40B4-BE49-F238E27FC236}">
                <a16:creationId xmlns:a16="http://schemas.microsoft.com/office/drawing/2014/main" id="{BF7C03C1-9F99-4BD3-B076-9251500B0693}"/>
              </a:ext>
            </a:extLst>
          </p:cNvPr>
          <p:cNvSpPr txBox="1"/>
          <p:nvPr/>
        </p:nvSpPr>
        <p:spPr>
          <a:xfrm>
            <a:off x="7381455" y="2560829"/>
            <a:ext cx="301686" cy="369332"/>
          </a:xfrm>
          <a:prstGeom prst="rect">
            <a:avLst/>
          </a:prstGeom>
          <a:noFill/>
        </p:spPr>
        <p:txBody>
          <a:bodyPr wrap="none" rtlCol="0">
            <a:spAutoFit/>
          </a:bodyPr>
          <a:lstStyle/>
          <a:p>
            <a:r>
              <a:rPr lang="es-AR" dirty="0"/>
              <a:t>1</a:t>
            </a:r>
          </a:p>
        </p:txBody>
      </p:sp>
      <p:sp>
        <p:nvSpPr>
          <p:cNvPr id="31" name="CaixaDeTexto 30">
            <a:extLst>
              <a:ext uri="{FF2B5EF4-FFF2-40B4-BE49-F238E27FC236}">
                <a16:creationId xmlns:a16="http://schemas.microsoft.com/office/drawing/2014/main" id="{198ED51B-990F-47A0-A9E3-D29F72F4C4AB}"/>
              </a:ext>
            </a:extLst>
          </p:cNvPr>
          <p:cNvSpPr txBox="1"/>
          <p:nvPr/>
        </p:nvSpPr>
        <p:spPr>
          <a:xfrm>
            <a:off x="7348415" y="3230430"/>
            <a:ext cx="301686" cy="369332"/>
          </a:xfrm>
          <a:prstGeom prst="rect">
            <a:avLst/>
          </a:prstGeom>
          <a:noFill/>
        </p:spPr>
        <p:txBody>
          <a:bodyPr wrap="none" rtlCol="0">
            <a:spAutoFit/>
          </a:bodyPr>
          <a:lstStyle/>
          <a:p>
            <a:r>
              <a:rPr lang="es-AR" dirty="0"/>
              <a:t>1</a:t>
            </a:r>
          </a:p>
        </p:txBody>
      </p:sp>
      <p:sp>
        <p:nvSpPr>
          <p:cNvPr id="32" name="CaixaDeTexto 31">
            <a:extLst>
              <a:ext uri="{FF2B5EF4-FFF2-40B4-BE49-F238E27FC236}">
                <a16:creationId xmlns:a16="http://schemas.microsoft.com/office/drawing/2014/main" id="{DBDD570C-2082-46A0-897B-6FD2042BEC66}"/>
              </a:ext>
            </a:extLst>
          </p:cNvPr>
          <p:cNvSpPr txBox="1"/>
          <p:nvPr/>
        </p:nvSpPr>
        <p:spPr>
          <a:xfrm>
            <a:off x="6626432" y="3281786"/>
            <a:ext cx="301686" cy="369332"/>
          </a:xfrm>
          <a:prstGeom prst="rect">
            <a:avLst/>
          </a:prstGeom>
          <a:noFill/>
        </p:spPr>
        <p:txBody>
          <a:bodyPr wrap="none" rtlCol="0">
            <a:spAutoFit/>
          </a:bodyPr>
          <a:lstStyle/>
          <a:p>
            <a:r>
              <a:rPr lang="es-AR" dirty="0"/>
              <a:t>0</a:t>
            </a:r>
          </a:p>
        </p:txBody>
      </p:sp>
      <p:sp>
        <p:nvSpPr>
          <p:cNvPr id="33" name="CaixaDeTexto 32">
            <a:extLst>
              <a:ext uri="{FF2B5EF4-FFF2-40B4-BE49-F238E27FC236}">
                <a16:creationId xmlns:a16="http://schemas.microsoft.com/office/drawing/2014/main" id="{649A0E45-5E13-4F29-A5FF-20F9412671C7}"/>
              </a:ext>
            </a:extLst>
          </p:cNvPr>
          <p:cNvSpPr txBox="1"/>
          <p:nvPr/>
        </p:nvSpPr>
        <p:spPr>
          <a:xfrm>
            <a:off x="8068152" y="2590031"/>
            <a:ext cx="301686" cy="369332"/>
          </a:xfrm>
          <a:prstGeom prst="rect">
            <a:avLst/>
          </a:prstGeom>
          <a:noFill/>
        </p:spPr>
        <p:txBody>
          <a:bodyPr wrap="none" rtlCol="0">
            <a:spAutoFit/>
          </a:bodyPr>
          <a:lstStyle/>
          <a:p>
            <a:r>
              <a:rPr lang="es-AR" dirty="0"/>
              <a:t>0</a:t>
            </a:r>
          </a:p>
        </p:txBody>
      </p:sp>
      <p:sp>
        <p:nvSpPr>
          <p:cNvPr id="34" name="CaixaDeTexto 33">
            <a:extLst>
              <a:ext uri="{FF2B5EF4-FFF2-40B4-BE49-F238E27FC236}">
                <a16:creationId xmlns:a16="http://schemas.microsoft.com/office/drawing/2014/main" id="{661EBDB1-C899-4393-B995-C8C486ADFAD6}"/>
              </a:ext>
            </a:extLst>
          </p:cNvPr>
          <p:cNvSpPr txBox="1"/>
          <p:nvPr/>
        </p:nvSpPr>
        <p:spPr>
          <a:xfrm>
            <a:off x="8069870" y="3248577"/>
            <a:ext cx="301686" cy="369332"/>
          </a:xfrm>
          <a:prstGeom prst="rect">
            <a:avLst/>
          </a:prstGeom>
          <a:noFill/>
        </p:spPr>
        <p:txBody>
          <a:bodyPr wrap="none" rtlCol="0">
            <a:spAutoFit/>
          </a:bodyPr>
          <a:lstStyle/>
          <a:p>
            <a:r>
              <a:rPr lang="es-AR" dirty="0"/>
              <a:t>0</a:t>
            </a:r>
          </a:p>
        </p:txBody>
      </p:sp>
      <p:pic>
        <p:nvPicPr>
          <p:cNvPr id="44" name="Imagem 43">
            <a:extLst>
              <a:ext uri="{FF2B5EF4-FFF2-40B4-BE49-F238E27FC236}">
                <a16:creationId xmlns:a16="http://schemas.microsoft.com/office/drawing/2014/main" id="{C903BB0B-2DA0-4683-8513-A74EC499EE80}"/>
              </a:ext>
            </a:extLst>
          </p:cNvPr>
          <p:cNvPicPr>
            <a:picLocks noChangeAspect="1"/>
          </p:cNvPicPr>
          <p:nvPr/>
        </p:nvPicPr>
        <p:blipFill>
          <a:blip r:embed="rId4"/>
          <a:stretch>
            <a:fillRect/>
          </a:stretch>
        </p:blipFill>
        <p:spPr>
          <a:xfrm>
            <a:off x="8889281" y="2382027"/>
            <a:ext cx="2225058" cy="1502637"/>
          </a:xfrm>
          <a:prstGeom prst="rect">
            <a:avLst/>
          </a:prstGeom>
        </p:spPr>
      </p:pic>
      <p:sp>
        <p:nvSpPr>
          <p:cNvPr id="45" name="CaixaDeTexto 44">
            <a:extLst>
              <a:ext uri="{FF2B5EF4-FFF2-40B4-BE49-F238E27FC236}">
                <a16:creationId xmlns:a16="http://schemas.microsoft.com/office/drawing/2014/main" id="{382474BE-751B-40D7-90C0-A2F8AAC5B93A}"/>
              </a:ext>
            </a:extLst>
          </p:cNvPr>
          <p:cNvSpPr txBox="1"/>
          <p:nvPr/>
        </p:nvSpPr>
        <p:spPr>
          <a:xfrm>
            <a:off x="9094097" y="2575819"/>
            <a:ext cx="301686" cy="369332"/>
          </a:xfrm>
          <a:prstGeom prst="rect">
            <a:avLst/>
          </a:prstGeom>
          <a:noFill/>
        </p:spPr>
        <p:txBody>
          <a:bodyPr wrap="none" rtlCol="0">
            <a:spAutoFit/>
          </a:bodyPr>
          <a:lstStyle/>
          <a:p>
            <a:r>
              <a:rPr lang="es-AR" dirty="0"/>
              <a:t>1</a:t>
            </a:r>
          </a:p>
        </p:txBody>
      </p:sp>
      <p:sp>
        <p:nvSpPr>
          <p:cNvPr id="46" name="CaixaDeTexto 45">
            <a:extLst>
              <a:ext uri="{FF2B5EF4-FFF2-40B4-BE49-F238E27FC236}">
                <a16:creationId xmlns:a16="http://schemas.microsoft.com/office/drawing/2014/main" id="{01B3949D-8994-456A-BEF0-2FB032EF9F94}"/>
              </a:ext>
            </a:extLst>
          </p:cNvPr>
          <p:cNvSpPr txBox="1"/>
          <p:nvPr/>
        </p:nvSpPr>
        <p:spPr>
          <a:xfrm>
            <a:off x="9094097" y="3275522"/>
            <a:ext cx="301686" cy="369332"/>
          </a:xfrm>
          <a:prstGeom prst="rect">
            <a:avLst/>
          </a:prstGeom>
          <a:noFill/>
        </p:spPr>
        <p:txBody>
          <a:bodyPr wrap="none" rtlCol="0">
            <a:spAutoFit/>
          </a:bodyPr>
          <a:lstStyle/>
          <a:p>
            <a:r>
              <a:rPr lang="es-AR" dirty="0"/>
              <a:t>1</a:t>
            </a:r>
          </a:p>
        </p:txBody>
      </p:sp>
      <p:sp>
        <p:nvSpPr>
          <p:cNvPr id="47" name="CaixaDeTexto 46">
            <a:extLst>
              <a:ext uri="{FF2B5EF4-FFF2-40B4-BE49-F238E27FC236}">
                <a16:creationId xmlns:a16="http://schemas.microsoft.com/office/drawing/2014/main" id="{B4221DC8-422B-4731-85D4-0271B7BE9EC8}"/>
              </a:ext>
            </a:extLst>
          </p:cNvPr>
          <p:cNvSpPr txBox="1"/>
          <p:nvPr/>
        </p:nvSpPr>
        <p:spPr>
          <a:xfrm>
            <a:off x="9812634" y="2575348"/>
            <a:ext cx="301686" cy="369332"/>
          </a:xfrm>
          <a:prstGeom prst="rect">
            <a:avLst/>
          </a:prstGeom>
          <a:noFill/>
        </p:spPr>
        <p:txBody>
          <a:bodyPr wrap="none" rtlCol="0">
            <a:spAutoFit/>
          </a:bodyPr>
          <a:lstStyle/>
          <a:p>
            <a:r>
              <a:rPr lang="es-AR" dirty="0"/>
              <a:t>1</a:t>
            </a:r>
          </a:p>
        </p:txBody>
      </p:sp>
      <p:sp>
        <p:nvSpPr>
          <p:cNvPr id="48" name="CaixaDeTexto 47">
            <a:extLst>
              <a:ext uri="{FF2B5EF4-FFF2-40B4-BE49-F238E27FC236}">
                <a16:creationId xmlns:a16="http://schemas.microsoft.com/office/drawing/2014/main" id="{00F1794C-ACFC-48AF-813C-F9FFB5EE15D6}"/>
              </a:ext>
            </a:extLst>
          </p:cNvPr>
          <p:cNvSpPr txBox="1"/>
          <p:nvPr/>
        </p:nvSpPr>
        <p:spPr>
          <a:xfrm>
            <a:off x="10599598" y="2575348"/>
            <a:ext cx="301686" cy="369332"/>
          </a:xfrm>
          <a:prstGeom prst="rect">
            <a:avLst/>
          </a:prstGeom>
          <a:noFill/>
        </p:spPr>
        <p:txBody>
          <a:bodyPr wrap="none" rtlCol="0">
            <a:spAutoFit/>
          </a:bodyPr>
          <a:lstStyle/>
          <a:p>
            <a:r>
              <a:rPr lang="es-AR" dirty="0"/>
              <a:t>1</a:t>
            </a:r>
          </a:p>
        </p:txBody>
      </p:sp>
      <p:sp>
        <p:nvSpPr>
          <p:cNvPr id="49" name="CaixaDeTexto 48">
            <a:extLst>
              <a:ext uri="{FF2B5EF4-FFF2-40B4-BE49-F238E27FC236}">
                <a16:creationId xmlns:a16="http://schemas.microsoft.com/office/drawing/2014/main" id="{C5322BA5-D508-48C7-9BB0-0B7FD11DC9E5}"/>
              </a:ext>
            </a:extLst>
          </p:cNvPr>
          <p:cNvSpPr txBox="1"/>
          <p:nvPr/>
        </p:nvSpPr>
        <p:spPr>
          <a:xfrm>
            <a:off x="9802532" y="3263567"/>
            <a:ext cx="301686" cy="369332"/>
          </a:xfrm>
          <a:prstGeom prst="rect">
            <a:avLst/>
          </a:prstGeom>
          <a:noFill/>
        </p:spPr>
        <p:txBody>
          <a:bodyPr wrap="none" rtlCol="0">
            <a:spAutoFit/>
          </a:bodyPr>
          <a:lstStyle/>
          <a:p>
            <a:r>
              <a:rPr lang="es-AR" dirty="0"/>
              <a:t>0</a:t>
            </a:r>
          </a:p>
        </p:txBody>
      </p:sp>
      <p:sp>
        <p:nvSpPr>
          <p:cNvPr id="50" name="CaixaDeTexto 49">
            <a:extLst>
              <a:ext uri="{FF2B5EF4-FFF2-40B4-BE49-F238E27FC236}">
                <a16:creationId xmlns:a16="http://schemas.microsoft.com/office/drawing/2014/main" id="{3E573029-5624-411F-AE9C-4607C99B4494}"/>
              </a:ext>
            </a:extLst>
          </p:cNvPr>
          <p:cNvSpPr txBox="1"/>
          <p:nvPr/>
        </p:nvSpPr>
        <p:spPr>
          <a:xfrm>
            <a:off x="10599598" y="3279260"/>
            <a:ext cx="301686" cy="369332"/>
          </a:xfrm>
          <a:prstGeom prst="rect">
            <a:avLst/>
          </a:prstGeom>
          <a:noFill/>
        </p:spPr>
        <p:txBody>
          <a:bodyPr wrap="none" rtlCol="0">
            <a:spAutoFit/>
          </a:bodyPr>
          <a:lstStyle/>
          <a:p>
            <a:r>
              <a:rPr lang="es-AR" dirty="0"/>
              <a:t>0</a:t>
            </a:r>
          </a:p>
        </p:txBody>
      </p:sp>
      <p:sp>
        <p:nvSpPr>
          <p:cNvPr id="75" name="Retângulo 74">
            <a:extLst>
              <a:ext uri="{FF2B5EF4-FFF2-40B4-BE49-F238E27FC236}">
                <a16:creationId xmlns:a16="http://schemas.microsoft.com/office/drawing/2014/main" id="{331B13A4-4F34-4DFC-BCD2-155C3C1E4B5C}"/>
              </a:ext>
            </a:extLst>
          </p:cNvPr>
          <p:cNvSpPr/>
          <p:nvPr/>
        </p:nvSpPr>
        <p:spPr>
          <a:xfrm>
            <a:off x="6928118" y="1834540"/>
            <a:ext cx="993477" cy="369332"/>
          </a:xfrm>
          <a:prstGeom prst="rect">
            <a:avLst/>
          </a:prstGeom>
        </p:spPr>
        <p:txBody>
          <a:bodyPr wrap="none">
            <a:spAutoFit/>
          </a:bodyPr>
          <a:lstStyle/>
          <a:p>
            <a:r>
              <a:rPr lang="es-AR" b="1" dirty="0"/>
              <a:t>réplica 1</a:t>
            </a:r>
          </a:p>
        </p:txBody>
      </p:sp>
      <p:sp>
        <p:nvSpPr>
          <p:cNvPr id="76" name="Retângulo 75">
            <a:extLst>
              <a:ext uri="{FF2B5EF4-FFF2-40B4-BE49-F238E27FC236}">
                <a16:creationId xmlns:a16="http://schemas.microsoft.com/office/drawing/2014/main" id="{664D111D-560C-470A-B625-31BE427D324A}"/>
              </a:ext>
            </a:extLst>
          </p:cNvPr>
          <p:cNvSpPr/>
          <p:nvPr/>
        </p:nvSpPr>
        <p:spPr>
          <a:xfrm>
            <a:off x="9226391" y="1828684"/>
            <a:ext cx="993477" cy="369332"/>
          </a:xfrm>
          <a:prstGeom prst="rect">
            <a:avLst/>
          </a:prstGeom>
        </p:spPr>
        <p:txBody>
          <a:bodyPr wrap="none">
            <a:spAutoFit/>
          </a:bodyPr>
          <a:lstStyle/>
          <a:p>
            <a:r>
              <a:rPr lang="es-AR" b="1" dirty="0"/>
              <a:t>réplica 2</a:t>
            </a:r>
          </a:p>
        </p:txBody>
      </p:sp>
      <p:sp>
        <p:nvSpPr>
          <p:cNvPr id="4" name="CaixaDeTexto 3">
            <a:extLst>
              <a:ext uri="{FF2B5EF4-FFF2-40B4-BE49-F238E27FC236}">
                <a16:creationId xmlns:a16="http://schemas.microsoft.com/office/drawing/2014/main" id="{570FD58D-B07C-4143-9D03-9C11302B25AB}"/>
              </a:ext>
            </a:extLst>
          </p:cNvPr>
          <p:cNvSpPr txBox="1"/>
          <p:nvPr/>
        </p:nvSpPr>
        <p:spPr>
          <a:xfrm>
            <a:off x="7085322" y="2089405"/>
            <a:ext cx="787716" cy="369332"/>
          </a:xfrm>
          <a:prstGeom prst="rect">
            <a:avLst/>
          </a:prstGeom>
          <a:noFill/>
        </p:spPr>
        <p:txBody>
          <a:bodyPr wrap="none" rtlCol="0">
            <a:spAutoFit/>
          </a:bodyPr>
          <a:lstStyle/>
          <a:p>
            <a:r>
              <a:rPr lang="es-AR" dirty="0"/>
              <a:t>Pixel 2</a:t>
            </a:r>
          </a:p>
        </p:txBody>
      </p:sp>
      <p:sp>
        <p:nvSpPr>
          <p:cNvPr id="41" name="CaixaDeTexto 40">
            <a:extLst>
              <a:ext uri="{FF2B5EF4-FFF2-40B4-BE49-F238E27FC236}">
                <a16:creationId xmlns:a16="http://schemas.microsoft.com/office/drawing/2014/main" id="{B9792E29-3FEB-4C75-A54E-08BBC9420770}"/>
              </a:ext>
            </a:extLst>
          </p:cNvPr>
          <p:cNvSpPr txBox="1"/>
          <p:nvPr/>
        </p:nvSpPr>
        <p:spPr>
          <a:xfrm>
            <a:off x="9547298" y="2099502"/>
            <a:ext cx="787716" cy="369332"/>
          </a:xfrm>
          <a:prstGeom prst="rect">
            <a:avLst/>
          </a:prstGeom>
          <a:noFill/>
        </p:spPr>
        <p:txBody>
          <a:bodyPr wrap="none" rtlCol="0">
            <a:spAutoFit/>
          </a:bodyPr>
          <a:lstStyle/>
          <a:p>
            <a:r>
              <a:rPr lang="es-AR" dirty="0"/>
              <a:t>Pixel 2</a:t>
            </a:r>
          </a:p>
        </p:txBody>
      </p:sp>
      <p:cxnSp>
        <p:nvCxnSpPr>
          <p:cNvPr id="5" name="Conector de Seta Reta 4">
            <a:extLst>
              <a:ext uri="{FF2B5EF4-FFF2-40B4-BE49-F238E27FC236}">
                <a16:creationId xmlns:a16="http://schemas.microsoft.com/office/drawing/2014/main" id="{B3C30CF2-11F0-4B07-B2F9-507B7514B5FF}"/>
              </a:ext>
            </a:extLst>
          </p:cNvPr>
          <p:cNvCxnSpPr>
            <a:cxnSpLocks/>
          </p:cNvCxnSpPr>
          <p:nvPr/>
        </p:nvCxnSpPr>
        <p:spPr>
          <a:xfrm>
            <a:off x="8722278" y="4188120"/>
            <a:ext cx="0" cy="6736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Imagem 6">
            <a:extLst>
              <a:ext uri="{FF2B5EF4-FFF2-40B4-BE49-F238E27FC236}">
                <a16:creationId xmlns:a16="http://schemas.microsoft.com/office/drawing/2014/main" id="{E7A42310-5F23-4316-9BAC-BAE5770135E0}"/>
              </a:ext>
            </a:extLst>
          </p:cNvPr>
          <p:cNvPicPr>
            <a:picLocks noChangeAspect="1"/>
          </p:cNvPicPr>
          <p:nvPr/>
        </p:nvPicPr>
        <p:blipFill>
          <a:blip r:embed="rId5"/>
          <a:stretch>
            <a:fillRect/>
          </a:stretch>
        </p:blipFill>
        <p:spPr>
          <a:xfrm>
            <a:off x="7511629" y="5009563"/>
            <a:ext cx="2505987" cy="1692355"/>
          </a:xfrm>
          <a:prstGeom prst="rect">
            <a:avLst/>
          </a:prstGeom>
        </p:spPr>
      </p:pic>
      <p:sp>
        <p:nvSpPr>
          <p:cNvPr id="10" name="CaixaDeTexto 9">
            <a:extLst>
              <a:ext uri="{FF2B5EF4-FFF2-40B4-BE49-F238E27FC236}">
                <a16:creationId xmlns:a16="http://schemas.microsoft.com/office/drawing/2014/main" id="{AD26C54A-7C87-40E1-A4D8-01A87B0A425D}"/>
              </a:ext>
            </a:extLst>
          </p:cNvPr>
          <p:cNvSpPr txBox="1"/>
          <p:nvPr/>
        </p:nvSpPr>
        <p:spPr>
          <a:xfrm>
            <a:off x="7766466" y="5249934"/>
            <a:ext cx="301686" cy="369332"/>
          </a:xfrm>
          <a:prstGeom prst="rect">
            <a:avLst/>
          </a:prstGeom>
          <a:noFill/>
        </p:spPr>
        <p:txBody>
          <a:bodyPr wrap="none" rtlCol="0">
            <a:spAutoFit/>
          </a:bodyPr>
          <a:lstStyle/>
          <a:p>
            <a:r>
              <a:rPr lang="es-AR" dirty="0"/>
              <a:t>1</a:t>
            </a:r>
          </a:p>
        </p:txBody>
      </p:sp>
      <p:sp>
        <p:nvSpPr>
          <p:cNvPr id="35" name="CaixaDeTexto 34">
            <a:extLst>
              <a:ext uri="{FF2B5EF4-FFF2-40B4-BE49-F238E27FC236}">
                <a16:creationId xmlns:a16="http://schemas.microsoft.com/office/drawing/2014/main" id="{B7904BEA-5A8F-41B6-8083-A15C3679DBD1}"/>
              </a:ext>
            </a:extLst>
          </p:cNvPr>
          <p:cNvSpPr txBox="1"/>
          <p:nvPr/>
        </p:nvSpPr>
        <p:spPr>
          <a:xfrm>
            <a:off x="8538442" y="5249934"/>
            <a:ext cx="301686" cy="369332"/>
          </a:xfrm>
          <a:prstGeom prst="rect">
            <a:avLst/>
          </a:prstGeom>
          <a:noFill/>
        </p:spPr>
        <p:txBody>
          <a:bodyPr wrap="none" rtlCol="0">
            <a:spAutoFit/>
          </a:bodyPr>
          <a:lstStyle/>
          <a:p>
            <a:r>
              <a:rPr lang="es-AR" dirty="0"/>
              <a:t>1</a:t>
            </a:r>
          </a:p>
        </p:txBody>
      </p:sp>
      <p:sp>
        <p:nvSpPr>
          <p:cNvPr id="36" name="CaixaDeTexto 35">
            <a:extLst>
              <a:ext uri="{FF2B5EF4-FFF2-40B4-BE49-F238E27FC236}">
                <a16:creationId xmlns:a16="http://schemas.microsoft.com/office/drawing/2014/main" id="{D65DA468-2288-4360-95F2-7C5BA9C36EFF}"/>
              </a:ext>
            </a:extLst>
          </p:cNvPr>
          <p:cNvSpPr txBox="1"/>
          <p:nvPr/>
        </p:nvSpPr>
        <p:spPr>
          <a:xfrm>
            <a:off x="9395783" y="6086473"/>
            <a:ext cx="301686" cy="369332"/>
          </a:xfrm>
          <a:prstGeom prst="rect">
            <a:avLst/>
          </a:prstGeom>
          <a:noFill/>
        </p:spPr>
        <p:txBody>
          <a:bodyPr wrap="none" rtlCol="0">
            <a:spAutoFit/>
          </a:bodyPr>
          <a:lstStyle/>
          <a:p>
            <a:r>
              <a:rPr lang="es-AR" dirty="0"/>
              <a:t>0</a:t>
            </a:r>
          </a:p>
        </p:txBody>
      </p:sp>
      <p:sp>
        <p:nvSpPr>
          <p:cNvPr id="37" name="CaixaDeTexto 36">
            <a:extLst>
              <a:ext uri="{FF2B5EF4-FFF2-40B4-BE49-F238E27FC236}">
                <a16:creationId xmlns:a16="http://schemas.microsoft.com/office/drawing/2014/main" id="{1A68CDCB-A4B3-48E8-B138-FF55C0B4D12B}"/>
              </a:ext>
            </a:extLst>
          </p:cNvPr>
          <p:cNvSpPr txBox="1"/>
          <p:nvPr/>
        </p:nvSpPr>
        <p:spPr>
          <a:xfrm>
            <a:off x="9353301" y="5265976"/>
            <a:ext cx="476412" cy="369332"/>
          </a:xfrm>
          <a:prstGeom prst="rect">
            <a:avLst/>
          </a:prstGeom>
          <a:noFill/>
        </p:spPr>
        <p:txBody>
          <a:bodyPr wrap="none" rtlCol="0">
            <a:spAutoFit/>
          </a:bodyPr>
          <a:lstStyle/>
          <a:p>
            <a:r>
              <a:rPr lang="es-AR" dirty="0"/>
              <a:t>0,5</a:t>
            </a:r>
          </a:p>
        </p:txBody>
      </p:sp>
      <p:sp>
        <p:nvSpPr>
          <p:cNvPr id="38" name="CaixaDeTexto 37">
            <a:extLst>
              <a:ext uri="{FF2B5EF4-FFF2-40B4-BE49-F238E27FC236}">
                <a16:creationId xmlns:a16="http://schemas.microsoft.com/office/drawing/2014/main" id="{1BF573CE-2EB0-4489-A6D2-4BB51BC682CD}"/>
              </a:ext>
            </a:extLst>
          </p:cNvPr>
          <p:cNvSpPr txBox="1"/>
          <p:nvPr/>
        </p:nvSpPr>
        <p:spPr>
          <a:xfrm>
            <a:off x="8526416" y="6066158"/>
            <a:ext cx="476412" cy="369332"/>
          </a:xfrm>
          <a:prstGeom prst="rect">
            <a:avLst/>
          </a:prstGeom>
          <a:noFill/>
        </p:spPr>
        <p:txBody>
          <a:bodyPr wrap="none" rtlCol="0">
            <a:spAutoFit/>
          </a:bodyPr>
          <a:lstStyle/>
          <a:p>
            <a:r>
              <a:rPr lang="es-AR" dirty="0"/>
              <a:t>0,5</a:t>
            </a:r>
          </a:p>
        </p:txBody>
      </p:sp>
      <p:sp>
        <p:nvSpPr>
          <p:cNvPr id="39" name="CaixaDeTexto 38">
            <a:extLst>
              <a:ext uri="{FF2B5EF4-FFF2-40B4-BE49-F238E27FC236}">
                <a16:creationId xmlns:a16="http://schemas.microsoft.com/office/drawing/2014/main" id="{384F450F-EE6A-4736-930E-1F7C08A24745}"/>
              </a:ext>
            </a:extLst>
          </p:cNvPr>
          <p:cNvSpPr txBox="1"/>
          <p:nvPr/>
        </p:nvSpPr>
        <p:spPr>
          <a:xfrm>
            <a:off x="7729857" y="6073858"/>
            <a:ext cx="476412" cy="369332"/>
          </a:xfrm>
          <a:prstGeom prst="rect">
            <a:avLst/>
          </a:prstGeom>
          <a:noFill/>
        </p:spPr>
        <p:txBody>
          <a:bodyPr wrap="none" rtlCol="0">
            <a:spAutoFit/>
          </a:bodyPr>
          <a:lstStyle/>
          <a:p>
            <a:r>
              <a:rPr lang="es-AR" dirty="0"/>
              <a:t>0,5</a:t>
            </a:r>
          </a:p>
        </p:txBody>
      </p:sp>
      <p:pic>
        <p:nvPicPr>
          <p:cNvPr id="13" name="Imagem 12">
            <a:extLst>
              <a:ext uri="{FF2B5EF4-FFF2-40B4-BE49-F238E27FC236}">
                <a16:creationId xmlns:a16="http://schemas.microsoft.com/office/drawing/2014/main" id="{AF245447-0F39-4278-8764-BFAD4FC1862F}"/>
              </a:ext>
            </a:extLst>
          </p:cNvPr>
          <p:cNvPicPr>
            <a:picLocks noChangeAspect="1"/>
          </p:cNvPicPr>
          <p:nvPr/>
        </p:nvPicPr>
        <p:blipFill>
          <a:blip r:embed="rId6"/>
          <a:stretch>
            <a:fillRect/>
          </a:stretch>
        </p:blipFill>
        <p:spPr>
          <a:xfrm rot="16200000">
            <a:off x="10080486" y="5528675"/>
            <a:ext cx="1676400" cy="638175"/>
          </a:xfrm>
          <a:prstGeom prst="rect">
            <a:avLst/>
          </a:prstGeom>
        </p:spPr>
      </p:pic>
      <p:sp>
        <p:nvSpPr>
          <p:cNvPr id="14" name="CaixaDeTexto 13">
            <a:extLst>
              <a:ext uri="{FF2B5EF4-FFF2-40B4-BE49-F238E27FC236}">
                <a16:creationId xmlns:a16="http://schemas.microsoft.com/office/drawing/2014/main" id="{06B40EC2-79EF-4952-B52E-09ABF9EC7388}"/>
              </a:ext>
            </a:extLst>
          </p:cNvPr>
          <p:cNvSpPr txBox="1"/>
          <p:nvPr/>
        </p:nvSpPr>
        <p:spPr>
          <a:xfrm>
            <a:off x="11237774" y="6179150"/>
            <a:ext cx="301686" cy="369332"/>
          </a:xfrm>
          <a:prstGeom prst="rect">
            <a:avLst/>
          </a:prstGeom>
          <a:noFill/>
        </p:spPr>
        <p:txBody>
          <a:bodyPr wrap="none" rtlCol="0">
            <a:spAutoFit/>
          </a:bodyPr>
          <a:lstStyle/>
          <a:p>
            <a:r>
              <a:rPr lang="es-AR" dirty="0"/>
              <a:t>0</a:t>
            </a:r>
          </a:p>
        </p:txBody>
      </p:sp>
      <p:sp>
        <p:nvSpPr>
          <p:cNvPr id="42" name="CaixaDeTexto 41">
            <a:extLst>
              <a:ext uri="{FF2B5EF4-FFF2-40B4-BE49-F238E27FC236}">
                <a16:creationId xmlns:a16="http://schemas.microsoft.com/office/drawing/2014/main" id="{4C64E69B-936F-44E8-A41B-D0F2BA324AF1}"/>
              </a:ext>
            </a:extLst>
          </p:cNvPr>
          <p:cNvSpPr txBox="1"/>
          <p:nvPr/>
        </p:nvSpPr>
        <p:spPr>
          <a:xfrm>
            <a:off x="11237774" y="5116946"/>
            <a:ext cx="301686" cy="369332"/>
          </a:xfrm>
          <a:prstGeom prst="rect">
            <a:avLst/>
          </a:prstGeom>
          <a:noFill/>
        </p:spPr>
        <p:txBody>
          <a:bodyPr wrap="none" rtlCol="0">
            <a:spAutoFit/>
          </a:bodyPr>
          <a:lstStyle/>
          <a:p>
            <a:r>
              <a:rPr lang="es-AR" dirty="0"/>
              <a:t>1</a:t>
            </a:r>
          </a:p>
        </p:txBody>
      </p:sp>
      <p:sp>
        <p:nvSpPr>
          <p:cNvPr id="43" name="CaixaDeTexto 42">
            <a:extLst>
              <a:ext uri="{FF2B5EF4-FFF2-40B4-BE49-F238E27FC236}">
                <a16:creationId xmlns:a16="http://schemas.microsoft.com/office/drawing/2014/main" id="{D12EB103-D6A9-4867-9B5E-5262BAA09D79}"/>
              </a:ext>
            </a:extLst>
          </p:cNvPr>
          <p:cNvSpPr txBox="1"/>
          <p:nvPr/>
        </p:nvSpPr>
        <p:spPr>
          <a:xfrm>
            <a:off x="11247989" y="5701099"/>
            <a:ext cx="476412" cy="369332"/>
          </a:xfrm>
          <a:prstGeom prst="rect">
            <a:avLst/>
          </a:prstGeom>
          <a:noFill/>
        </p:spPr>
        <p:txBody>
          <a:bodyPr wrap="none" rtlCol="0">
            <a:spAutoFit/>
          </a:bodyPr>
          <a:lstStyle/>
          <a:p>
            <a:r>
              <a:rPr lang="es-AR" dirty="0"/>
              <a:t>0,5</a:t>
            </a:r>
          </a:p>
        </p:txBody>
      </p:sp>
    </p:spTree>
    <p:extLst>
      <p:ext uri="{BB962C8B-B14F-4D97-AF65-F5344CB8AC3E}">
        <p14:creationId xmlns:p14="http://schemas.microsoft.com/office/powerpoint/2010/main" val="629068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descr="Uma imagem contendo texto, mapa&#10;&#10;Descrição gerada com muito alta confiança">
            <a:extLst>
              <a:ext uri="{FF2B5EF4-FFF2-40B4-BE49-F238E27FC236}">
                <a16:creationId xmlns:a16="http://schemas.microsoft.com/office/drawing/2014/main" id="{AB6E1909-117A-44F3-B11E-8A69B10EAE5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865" t="15920" r="8121" b="26894"/>
          <a:stretch/>
        </p:blipFill>
        <p:spPr>
          <a:xfrm>
            <a:off x="838200" y="2038663"/>
            <a:ext cx="4078574" cy="4340020"/>
          </a:xfrm>
          <a:ln w="28575">
            <a:solidFill>
              <a:schemeClr val="tx1"/>
            </a:solidFill>
          </a:ln>
        </p:spPr>
      </p:pic>
      <p:sp>
        <p:nvSpPr>
          <p:cNvPr id="11" name="Retângulo 10">
            <a:extLst>
              <a:ext uri="{FF2B5EF4-FFF2-40B4-BE49-F238E27FC236}">
                <a16:creationId xmlns:a16="http://schemas.microsoft.com/office/drawing/2014/main" id="{20DBF361-EEE2-454A-96A4-76889C5793B3}"/>
              </a:ext>
            </a:extLst>
          </p:cNvPr>
          <p:cNvSpPr/>
          <p:nvPr/>
        </p:nvSpPr>
        <p:spPr>
          <a:xfrm>
            <a:off x="2293495" y="5126635"/>
            <a:ext cx="389744" cy="4197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3" name="Conector reto 12">
            <a:extLst>
              <a:ext uri="{FF2B5EF4-FFF2-40B4-BE49-F238E27FC236}">
                <a16:creationId xmlns:a16="http://schemas.microsoft.com/office/drawing/2014/main" id="{E233F958-02A6-4661-96E6-1017C9636890}"/>
              </a:ext>
            </a:extLst>
          </p:cNvPr>
          <p:cNvCxnSpPr>
            <a:cxnSpLocks/>
          </p:cNvCxnSpPr>
          <p:nvPr/>
        </p:nvCxnSpPr>
        <p:spPr>
          <a:xfrm flipV="1">
            <a:off x="2293495" y="1826250"/>
            <a:ext cx="4819338" cy="32847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1662EEC6-507C-4DEA-ADB5-B178ADD24A77}"/>
              </a:ext>
            </a:extLst>
          </p:cNvPr>
          <p:cNvCxnSpPr>
            <a:cxnSpLocks/>
          </p:cNvCxnSpPr>
          <p:nvPr/>
        </p:nvCxnSpPr>
        <p:spPr>
          <a:xfrm flipV="1">
            <a:off x="2683239" y="2533339"/>
            <a:ext cx="4429594" cy="25776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CEB3E35E-A215-4D4F-8C5A-4C2A797B21BD}"/>
              </a:ext>
            </a:extLst>
          </p:cNvPr>
          <p:cNvCxnSpPr/>
          <p:nvPr/>
        </p:nvCxnSpPr>
        <p:spPr>
          <a:xfrm>
            <a:off x="2683239" y="5546360"/>
            <a:ext cx="4429594" cy="2548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CFFDB8DE-DF5C-478A-98FA-A0A61C5EC12D}"/>
              </a:ext>
            </a:extLst>
          </p:cNvPr>
          <p:cNvCxnSpPr/>
          <p:nvPr/>
        </p:nvCxnSpPr>
        <p:spPr>
          <a:xfrm>
            <a:off x="2293495" y="5546360"/>
            <a:ext cx="4819338" cy="847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ítulo 1">
            <a:extLst>
              <a:ext uri="{FF2B5EF4-FFF2-40B4-BE49-F238E27FC236}">
                <a16:creationId xmlns:a16="http://schemas.microsoft.com/office/drawing/2014/main" id="{3E855A88-D3C8-4EFD-9793-CF2BFA7C22F6}"/>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23" name="CaixaDeTexto 22">
            <a:extLst>
              <a:ext uri="{FF2B5EF4-FFF2-40B4-BE49-F238E27FC236}">
                <a16:creationId xmlns:a16="http://schemas.microsoft.com/office/drawing/2014/main" id="{3FBF6452-4658-4B0F-B261-B946907A5013}"/>
              </a:ext>
            </a:extLst>
          </p:cNvPr>
          <p:cNvSpPr txBox="1"/>
          <p:nvPr/>
        </p:nvSpPr>
        <p:spPr>
          <a:xfrm>
            <a:off x="1188466" y="1586517"/>
            <a:ext cx="3426579" cy="369332"/>
          </a:xfrm>
          <a:prstGeom prst="rect">
            <a:avLst/>
          </a:prstGeom>
          <a:noFill/>
        </p:spPr>
        <p:txBody>
          <a:bodyPr wrap="none" rtlCol="0">
            <a:spAutoFit/>
          </a:bodyPr>
          <a:lstStyle/>
          <a:p>
            <a:r>
              <a:rPr lang="es-AR" b="1" dirty="0" err="1"/>
              <a:t>Ensemble</a:t>
            </a:r>
            <a:r>
              <a:rPr lang="es-AR" b="1" dirty="0"/>
              <a:t> a </a:t>
            </a:r>
            <a:r>
              <a:rPr lang="es-ES" b="1" dirty="0"/>
              <a:t>partir de la frecuencia</a:t>
            </a:r>
            <a:endParaRPr lang="es-AR" b="1" dirty="0"/>
          </a:p>
        </p:txBody>
      </p:sp>
      <p:sp>
        <p:nvSpPr>
          <p:cNvPr id="24" name="CaixaDeTexto 23">
            <a:extLst>
              <a:ext uri="{FF2B5EF4-FFF2-40B4-BE49-F238E27FC236}">
                <a16:creationId xmlns:a16="http://schemas.microsoft.com/office/drawing/2014/main" id="{FA58B5E8-FCA4-416A-A221-E73ACD436599}"/>
              </a:ext>
            </a:extLst>
          </p:cNvPr>
          <p:cNvSpPr txBox="1"/>
          <p:nvPr/>
        </p:nvSpPr>
        <p:spPr>
          <a:xfrm>
            <a:off x="2547459" y="6321434"/>
            <a:ext cx="708592" cy="369332"/>
          </a:xfrm>
          <a:prstGeom prst="rect">
            <a:avLst/>
          </a:prstGeom>
          <a:noFill/>
        </p:spPr>
        <p:txBody>
          <a:bodyPr wrap="none" rtlCol="0">
            <a:spAutoFit/>
          </a:bodyPr>
          <a:lstStyle/>
          <a:p>
            <a:r>
              <a:rPr lang="pt-BR" b="1" dirty="0"/>
              <a:t>Brasil</a:t>
            </a:r>
            <a:endParaRPr lang="es-AR" b="1" dirty="0"/>
          </a:p>
        </p:txBody>
      </p:sp>
      <p:sp>
        <p:nvSpPr>
          <p:cNvPr id="25" name="CaixaDeTexto 24">
            <a:extLst>
              <a:ext uri="{FF2B5EF4-FFF2-40B4-BE49-F238E27FC236}">
                <a16:creationId xmlns:a16="http://schemas.microsoft.com/office/drawing/2014/main" id="{3F763F11-F4E3-452F-922C-D4792494DD5C}"/>
              </a:ext>
            </a:extLst>
          </p:cNvPr>
          <p:cNvSpPr txBox="1"/>
          <p:nvPr/>
        </p:nvSpPr>
        <p:spPr>
          <a:xfrm>
            <a:off x="7965908" y="6394324"/>
            <a:ext cx="2176301" cy="369332"/>
          </a:xfrm>
          <a:prstGeom prst="rect">
            <a:avLst/>
          </a:prstGeom>
          <a:noFill/>
        </p:spPr>
        <p:txBody>
          <a:bodyPr wrap="none" rtlCol="0">
            <a:spAutoFit/>
          </a:bodyPr>
          <a:lstStyle/>
          <a:p>
            <a:r>
              <a:rPr lang="pt-BR" b="1" dirty="0" err="1"/>
              <a:t>Misiones</a:t>
            </a:r>
            <a:r>
              <a:rPr lang="pt-BR" b="1" dirty="0"/>
              <a:t> (Argentina)</a:t>
            </a:r>
            <a:endParaRPr lang="es-AR" b="1" dirty="0"/>
          </a:p>
        </p:txBody>
      </p:sp>
      <mc:AlternateContent xmlns:mc="http://schemas.openxmlformats.org/markup-compatibility/2006" xmlns:a14="http://schemas.microsoft.com/office/drawing/2010/main">
        <mc:Choice Requires="a14">
          <p:sp>
            <p:nvSpPr>
              <p:cNvPr id="26" name="Retângulo 25">
                <a:extLst>
                  <a:ext uri="{FF2B5EF4-FFF2-40B4-BE49-F238E27FC236}">
                    <a16:creationId xmlns:a16="http://schemas.microsoft.com/office/drawing/2014/main" id="{D2C809CC-0788-489E-B078-A2AE3649E238}"/>
                  </a:ext>
                </a:extLst>
              </p:cNvPr>
              <p:cNvSpPr/>
              <p:nvPr/>
            </p:nvSpPr>
            <p:spPr>
              <a:xfrm>
                <a:off x="8072860" y="1240433"/>
                <a:ext cx="1962397" cy="606576"/>
              </a:xfrm>
              <a:prstGeom prst="rect">
                <a:avLst/>
              </a:prstGeom>
            </p:spPr>
            <p:txBody>
              <a:bodyPr wrap="none">
                <a:spAutoFit/>
              </a:bodyPr>
              <a:lstStyle/>
              <a:p>
                <a:pPr algn="ctr"/>
                <a:r>
                  <a:rPr lang="es-AR" sz="1600" dirty="0"/>
                  <a:t>Sensibilidad </a:t>
                </a:r>
                <a14:m>
                  <m:oMath xmlns:m="http://schemas.openxmlformats.org/officeDocument/2006/math">
                    <m:acc>
                      <m:accPr>
                        <m:chr m:val="̅"/>
                        <m:ctrlPr>
                          <a:rPr lang="es-AR" sz="1600" i="1" smtClean="0">
                            <a:latin typeface="Cambria Math" panose="02040503050406030204" pitchFamily="18" charset="0"/>
                          </a:rPr>
                        </m:ctrlPr>
                      </m:accPr>
                      <m:e>
                        <m:r>
                          <a:rPr lang="pt-BR" sz="1600" b="0" i="1" smtClean="0">
                            <a:latin typeface="Cambria Math" panose="02040503050406030204" pitchFamily="18" charset="0"/>
                          </a:rPr>
                          <m:t>𝑥</m:t>
                        </m:r>
                      </m:e>
                    </m:acc>
                  </m:oMath>
                </a14:m>
                <a:r>
                  <a:rPr lang="es-AR" sz="1600" dirty="0"/>
                  <a:t> = 99%</a:t>
                </a:r>
              </a:p>
              <a:p>
                <a:pPr algn="ctr"/>
                <a:r>
                  <a:rPr lang="es-AR" sz="1600" dirty="0"/>
                  <a:t>P-valor </a:t>
                </a:r>
                <a:r>
                  <a:rPr lang="es-AR" sz="1600" b="1" dirty="0"/>
                  <a:t>&lt; 0,05*</a:t>
                </a:r>
              </a:p>
            </p:txBody>
          </p:sp>
        </mc:Choice>
        <mc:Fallback xmlns="">
          <p:sp>
            <p:nvSpPr>
              <p:cNvPr id="26" name="Retângulo 25">
                <a:extLst>
                  <a:ext uri="{FF2B5EF4-FFF2-40B4-BE49-F238E27FC236}">
                    <a16:creationId xmlns:a16="http://schemas.microsoft.com/office/drawing/2014/main" id="{D2C809CC-0788-489E-B078-A2AE3649E238}"/>
                  </a:ext>
                </a:extLst>
              </p:cNvPr>
              <p:cNvSpPr>
                <a:spLocks noRot="1" noChangeAspect="1" noMove="1" noResize="1" noEditPoints="1" noAdjustHandles="1" noChangeArrowheads="1" noChangeShapeType="1" noTextEdit="1"/>
              </p:cNvSpPr>
              <p:nvPr/>
            </p:nvSpPr>
            <p:spPr>
              <a:xfrm>
                <a:off x="8072860" y="1240433"/>
                <a:ext cx="1962397" cy="606576"/>
              </a:xfrm>
              <a:prstGeom prst="rect">
                <a:avLst/>
              </a:prstGeom>
              <a:blipFill>
                <a:blip r:embed="rId4"/>
                <a:stretch>
                  <a:fillRect t="-3000" b="-8000"/>
                </a:stretch>
              </a:blipFill>
            </p:spPr>
            <p:txBody>
              <a:bodyPr/>
              <a:lstStyle/>
              <a:p>
                <a:r>
                  <a:rPr lang="es-AR">
                    <a:noFill/>
                  </a:rPr>
                  <a:t> </a:t>
                </a:r>
              </a:p>
            </p:txBody>
          </p:sp>
        </mc:Fallback>
      </mc:AlternateContent>
      <p:pic>
        <p:nvPicPr>
          <p:cNvPr id="8" name="Imagem 7" descr="Uma imagem contendo mapa&#10;&#10;Descrição gerada com alta confiança">
            <a:extLst>
              <a:ext uri="{FF2B5EF4-FFF2-40B4-BE49-F238E27FC236}">
                <a16:creationId xmlns:a16="http://schemas.microsoft.com/office/drawing/2014/main" id="{9669FFB9-5362-4462-A8FB-D0507E63FC29}"/>
              </a:ext>
            </a:extLst>
          </p:cNvPr>
          <p:cNvPicPr>
            <a:picLocks noChangeAspect="1"/>
          </p:cNvPicPr>
          <p:nvPr/>
        </p:nvPicPr>
        <p:blipFill rotWithShape="1">
          <a:blip r:embed="rId5">
            <a:extLst>
              <a:ext uri="{28A0092B-C50C-407E-A947-70E740481C1C}">
                <a14:useLocalDpi xmlns:a14="http://schemas.microsoft.com/office/drawing/2010/main" val="0"/>
              </a:ext>
            </a:extLst>
          </a:blip>
          <a:srcRect l="3698" t="11553" r="3458" b="11479"/>
          <a:stretch/>
        </p:blipFill>
        <p:spPr>
          <a:xfrm>
            <a:off x="7112833" y="1826250"/>
            <a:ext cx="3882452" cy="4552433"/>
          </a:xfrm>
          <a:prstGeom prst="rect">
            <a:avLst/>
          </a:prstGeom>
          <a:ln w="28575">
            <a:solidFill>
              <a:schemeClr val="tx1"/>
            </a:solidFill>
          </a:ln>
        </p:spPr>
      </p:pic>
    </p:spTree>
    <p:extLst>
      <p:ext uri="{BB962C8B-B14F-4D97-AF65-F5344CB8AC3E}">
        <p14:creationId xmlns:p14="http://schemas.microsoft.com/office/powerpoint/2010/main" val="4473387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descr="Uma imagem contendo texto, mapa&#10;&#10;Descrição gerada com muito alta confiança">
            <a:extLst>
              <a:ext uri="{FF2B5EF4-FFF2-40B4-BE49-F238E27FC236}">
                <a16:creationId xmlns:a16="http://schemas.microsoft.com/office/drawing/2014/main" id="{AB6E1909-117A-44F3-B11E-8A69B10EAE5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5865" t="15920" r="8121" b="26894"/>
          <a:stretch/>
        </p:blipFill>
        <p:spPr>
          <a:xfrm>
            <a:off x="838200" y="2038663"/>
            <a:ext cx="4078574" cy="4340020"/>
          </a:xfrm>
          <a:ln w="28575">
            <a:solidFill>
              <a:schemeClr val="tx1"/>
            </a:solidFill>
          </a:ln>
        </p:spPr>
      </p:pic>
      <p:sp>
        <p:nvSpPr>
          <p:cNvPr id="11" name="Retângulo 10">
            <a:extLst>
              <a:ext uri="{FF2B5EF4-FFF2-40B4-BE49-F238E27FC236}">
                <a16:creationId xmlns:a16="http://schemas.microsoft.com/office/drawing/2014/main" id="{20DBF361-EEE2-454A-96A4-76889C5793B3}"/>
              </a:ext>
            </a:extLst>
          </p:cNvPr>
          <p:cNvSpPr/>
          <p:nvPr/>
        </p:nvSpPr>
        <p:spPr>
          <a:xfrm>
            <a:off x="2293495" y="5126635"/>
            <a:ext cx="389744" cy="41972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3" name="Conector reto 12">
            <a:extLst>
              <a:ext uri="{FF2B5EF4-FFF2-40B4-BE49-F238E27FC236}">
                <a16:creationId xmlns:a16="http://schemas.microsoft.com/office/drawing/2014/main" id="{E233F958-02A6-4661-96E6-1017C9636890}"/>
              </a:ext>
            </a:extLst>
          </p:cNvPr>
          <p:cNvCxnSpPr>
            <a:cxnSpLocks/>
          </p:cNvCxnSpPr>
          <p:nvPr/>
        </p:nvCxnSpPr>
        <p:spPr>
          <a:xfrm flipV="1">
            <a:off x="2293495" y="1826250"/>
            <a:ext cx="4819338" cy="328474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1662EEC6-507C-4DEA-ADB5-B178ADD24A77}"/>
              </a:ext>
            </a:extLst>
          </p:cNvPr>
          <p:cNvCxnSpPr>
            <a:cxnSpLocks/>
          </p:cNvCxnSpPr>
          <p:nvPr/>
        </p:nvCxnSpPr>
        <p:spPr>
          <a:xfrm flipV="1">
            <a:off x="2683239" y="2533339"/>
            <a:ext cx="4429594" cy="257765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CEB3E35E-A215-4D4F-8C5A-4C2A797B21BD}"/>
              </a:ext>
            </a:extLst>
          </p:cNvPr>
          <p:cNvCxnSpPr/>
          <p:nvPr/>
        </p:nvCxnSpPr>
        <p:spPr>
          <a:xfrm>
            <a:off x="2683239" y="5546360"/>
            <a:ext cx="4429594" cy="2548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CFFDB8DE-DF5C-478A-98FA-A0A61C5EC12D}"/>
              </a:ext>
            </a:extLst>
          </p:cNvPr>
          <p:cNvCxnSpPr/>
          <p:nvPr/>
        </p:nvCxnSpPr>
        <p:spPr>
          <a:xfrm>
            <a:off x="2293495" y="5546360"/>
            <a:ext cx="4819338" cy="8479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ítulo 1">
            <a:extLst>
              <a:ext uri="{FF2B5EF4-FFF2-40B4-BE49-F238E27FC236}">
                <a16:creationId xmlns:a16="http://schemas.microsoft.com/office/drawing/2014/main" id="{3E855A88-D3C8-4EFD-9793-CF2BFA7C22F6}"/>
              </a:ext>
            </a:extLst>
          </p:cNvPr>
          <p:cNvSpPr>
            <a:spLocks noGrp="1"/>
          </p:cNvSpPr>
          <p:nvPr>
            <p:ph type="title"/>
          </p:nvPr>
        </p:nvSpPr>
        <p:spPr>
          <a:xfrm>
            <a:off x="598739" y="199437"/>
            <a:ext cx="10515600" cy="1325563"/>
          </a:xfrm>
        </p:spPr>
        <p:txBody>
          <a:bodyPr/>
          <a:lstStyle/>
          <a:p>
            <a:r>
              <a:rPr lang="es-AR" b="1" dirty="0"/>
              <a:t>Resultados previos para </a:t>
            </a:r>
            <a:r>
              <a:rPr lang="es-AR" b="1" i="1" dirty="0" err="1"/>
              <a:t>Lonomia</a:t>
            </a:r>
            <a:r>
              <a:rPr lang="es-AR" b="1" i="1" dirty="0"/>
              <a:t> </a:t>
            </a:r>
            <a:r>
              <a:rPr lang="es-AR" b="1" i="1" dirty="0" err="1"/>
              <a:t>obliqua</a:t>
            </a:r>
            <a:endParaRPr lang="es-AR" b="1" i="1" dirty="0"/>
          </a:p>
        </p:txBody>
      </p:sp>
      <p:sp>
        <p:nvSpPr>
          <p:cNvPr id="23" name="CaixaDeTexto 22">
            <a:extLst>
              <a:ext uri="{FF2B5EF4-FFF2-40B4-BE49-F238E27FC236}">
                <a16:creationId xmlns:a16="http://schemas.microsoft.com/office/drawing/2014/main" id="{3FBF6452-4658-4B0F-B261-B946907A5013}"/>
              </a:ext>
            </a:extLst>
          </p:cNvPr>
          <p:cNvSpPr txBox="1"/>
          <p:nvPr/>
        </p:nvSpPr>
        <p:spPr>
          <a:xfrm>
            <a:off x="1188466" y="1586517"/>
            <a:ext cx="3426579" cy="369332"/>
          </a:xfrm>
          <a:prstGeom prst="rect">
            <a:avLst/>
          </a:prstGeom>
          <a:noFill/>
        </p:spPr>
        <p:txBody>
          <a:bodyPr wrap="none" rtlCol="0">
            <a:spAutoFit/>
          </a:bodyPr>
          <a:lstStyle/>
          <a:p>
            <a:r>
              <a:rPr lang="es-AR" b="1" dirty="0" err="1"/>
              <a:t>Ensemble</a:t>
            </a:r>
            <a:r>
              <a:rPr lang="es-AR" b="1" dirty="0"/>
              <a:t> a </a:t>
            </a:r>
            <a:r>
              <a:rPr lang="es-ES" b="1" dirty="0"/>
              <a:t>partir de la frecuencia</a:t>
            </a:r>
            <a:endParaRPr lang="es-AR" b="1" dirty="0"/>
          </a:p>
        </p:txBody>
      </p:sp>
      <p:sp>
        <p:nvSpPr>
          <p:cNvPr id="24" name="CaixaDeTexto 23">
            <a:extLst>
              <a:ext uri="{FF2B5EF4-FFF2-40B4-BE49-F238E27FC236}">
                <a16:creationId xmlns:a16="http://schemas.microsoft.com/office/drawing/2014/main" id="{FA58B5E8-FCA4-416A-A221-E73ACD436599}"/>
              </a:ext>
            </a:extLst>
          </p:cNvPr>
          <p:cNvSpPr txBox="1"/>
          <p:nvPr/>
        </p:nvSpPr>
        <p:spPr>
          <a:xfrm>
            <a:off x="2547459" y="6321434"/>
            <a:ext cx="708592" cy="369332"/>
          </a:xfrm>
          <a:prstGeom prst="rect">
            <a:avLst/>
          </a:prstGeom>
          <a:noFill/>
        </p:spPr>
        <p:txBody>
          <a:bodyPr wrap="none" rtlCol="0">
            <a:spAutoFit/>
          </a:bodyPr>
          <a:lstStyle/>
          <a:p>
            <a:r>
              <a:rPr lang="pt-BR" b="1" dirty="0"/>
              <a:t>Brasil</a:t>
            </a:r>
            <a:endParaRPr lang="es-AR" b="1" dirty="0"/>
          </a:p>
        </p:txBody>
      </p:sp>
      <p:sp>
        <p:nvSpPr>
          <p:cNvPr id="25" name="CaixaDeTexto 24">
            <a:extLst>
              <a:ext uri="{FF2B5EF4-FFF2-40B4-BE49-F238E27FC236}">
                <a16:creationId xmlns:a16="http://schemas.microsoft.com/office/drawing/2014/main" id="{3F763F11-F4E3-452F-922C-D4792494DD5C}"/>
              </a:ext>
            </a:extLst>
          </p:cNvPr>
          <p:cNvSpPr txBox="1"/>
          <p:nvPr/>
        </p:nvSpPr>
        <p:spPr>
          <a:xfrm>
            <a:off x="7965908" y="6394324"/>
            <a:ext cx="2176301" cy="369332"/>
          </a:xfrm>
          <a:prstGeom prst="rect">
            <a:avLst/>
          </a:prstGeom>
          <a:noFill/>
        </p:spPr>
        <p:txBody>
          <a:bodyPr wrap="none" rtlCol="0">
            <a:spAutoFit/>
          </a:bodyPr>
          <a:lstStyle/>
          <a:p>
            <a:r>
              <a:rPr lang="pt-BR" b="1" dirty="0" err="1"/>
              <a:t>Misiones</a:t>
            </a:r>
            <a:r>
              <a:rPr lang="pt-BR" b="1" dirty="0"/>
              <a:t> (Argentina)</a:t>
            </a:r>
            <a:endParaRPr lang="es-AR" b="1" dirty="0"/>
          </a:p>
        </p:txBody>
      </p:sp>
      <p:sp>
        <p:nvSpPr>
          <p:cNvPr id="26" name="Retângulo 25">
            <a:extLst>
              <a:ext uri="{FF2B5EF4-FFF2-40B4-BE49-F238E27FC236}">
                <a16:creationId xmlns:a16="http://schemas.microsoft.com/office/drawing/2014/main" id="{D2C809CC-0788-489E-B078-A2AE3649E238}"/>
              </a:ext>
            </a:extLst>
          </p:cNvPr>
          <p:cNvSpPr/>
          <p:nvPr/>
        </p:nvSpPr>
        <p:spPr>
          <a:xfrm>
            <a:off x="8190680" y="1240433"/>
            <a:ext cx="1726755" cy="584775"/>
          </a:xfrm>
          <a:prstGeom prst="rect">
            <a:avLst/>
          </a:prstGeom>
        </p:spPr>
        <p:txBody>
          <a:bodyPr wrap="none">
            <a:spAutoFit/>
          </a:bodyPr>
          <a:lstStyle/>
          <a:p>
            <a:pPr algn="ctr"/>
            <a:r>
              <a:rPr lang="es-AR" sz="1600" dirty="0"/>
              <a:t>Sensibilidad = 99%</a:t>
            </a:r>
          </a:p>
          <a:p>
            <a:pPr algn="ctr"/>
            <a:r>
              <a:rPr lang="es-AR" sz="1600" dirty="0"/>
              <a:t>P-valor </a:t>
            </a:r>
            <a:r>
              <a:rPr lang="es-AR" sz="1600" b="1" dirty="0"/>
              <a:t>&lt; 0,05*</a:t>
            </a:r>
          </a:p>
        </p:txBody>
      </p:sp>
      <p:pic>
        <p:nvPicPr>
          <p:cNvPr id="6146" name="Picture 2" descr="Resultado de imagem para desespero">
            <a:extLst>
              <a:ext uri="{FF2B5EF4-FFF2-40B4-BE49-F238E27FC236}">
                <a16:creationId xmlns:a16="http://schemas.microsoft.com/office/drawing/2014/main" id="{59CB978E-1765-4289-B1D6-D58D1BAAE2E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658" b="98339" l="6502" r="98762">
                        <a14:foregroundMark x1="92879" y1="45183" x2="92879" y2="45183"/>
                        <a14:foregroundMark x1="71517" y1="98339" x2="71517" y2="98339"/>
                        <a14:foregroundMark x1="53870" y1="93355" x2="53870" y2="93355"/>
                        <a14:foregroundMark x1="38080" y1="94352" x2="38080" y2="94352"/>
                        <a14:foregroundMark x1="6502" y1="59801" x2="6502" y2="59801"/>
                        <a14:foregroundMark x1="63158" y1="54485" x2="63158" y2="54485"/>
                        <a14:foregroundMark x1="64396" y1="36877" x2="64396" y2="36877"/>
                        <a14:foregroundMark x1="52632" y1="40532" x2="52632" y2="40532"/>
                        <a14:foregroundMark x1="54799" y1="44518" x2="55418" y2="46179"/>
                        <a14:foregroundMark x1="56966" y1="42857" x2="56966" y2="42857"/>
                        <a14:foregroundMark x1="57585" y1="38870" x2="57585" y2="38870"/>
                        <a14:foregroundMark x1="57585" y1="38870" x2="57585" y2="38870"/>
                        <a14:foregroundMark x1="57585" y1="38538" x2="52322" y2="49502"/>
                        <a14:foregroundMark x1="56347" y1="42193" x2="71517" y2="32226"/>
                        <a14:foregroundMark x1="71517" y1="32226" x2="68111" y2="50831"/>
                        <a14:foregroundMark x1="68111" y1="50831" x2="67802" y2="33887"/>
                        <a14:foregroundMark x1="55418" y1="40532" x2="58824" y2="60133"/>
                        <a14:foregroundMark x1="58824" y1="60133" x2="58514" y2="56478"/>
                        <a14:foregroundMark x1="62229" y1="55814" x2="62229" y2="55814"/>
                        <a14:foregroundMark x1="69350" y1="55150" x2="69350" y2="55150"/>
                        <a14:foregroundMark x1="59443" y1="69767" x2="59443" y2="69767"/>
                        <a14:foregroundMark x1="57585" y1="68771" x2="57585" y2="68771"/>
                        <a14:foregroundMark x1="56037" y1="68771" x2="56037" y2="68771"/>
                        <a14:foregroundMark x1="54489" y1="88372" x2="56037" y2="99003"/>
                        <a14:foregroundMark x1="52632" y1="7641" x2="52632" y2="7641"/>
                        <a14:foregroundMark x1="52322" y1="41196" x2="50155" y2="43522"/>
                        <a14:foregroundMark x1="51084" y1="41196" x2="46440" y2="45183"/>
                        <a14:foregroundMark x1="51084" y1="2658" x2="51084" y2="2658"/>
                        <a14:foregroundMark x1="53251" y1="95349" x2="44582" y2="95017"/>
                        <a14:foregroundMark x1="53251" y1="91030" x2="51703" y2="96678"/>
                        <a14:foregroundMark x1="59133" y1="90033" x2="56966" y2="83721"/>
                        <a14:foregroundMark x1="52632" y1="82060" x2="68731" y2="89037"/>
                        <a14:foregroundMark x1="68731" y1="89037" x2="51703" y2="88704"/>
                        <a14:foregroundMark x1="51703" y1="88704" x2="56966" y2="85382"/>
                        <a14:foregroundMark x1="98762" y1="50166" x2="98762" y2="50166"/>
                        <a14:foregroundMark x1="61610" y1="66445" x2="61610" y2="66445"/>
                      </a14:backgroundRemoval>
                    </a14:imgEffect>
                  </a14:imgLayer>
                </a14:imgProps>
              </a:ext>
              <a:ext uri="{28A0092B-C50C-407E-A947-70E740481C1C}">
                <a14:useLocalDpi xmlns:a14="http://schemas.microsoft.com/office/drawing/2010/main" val="0"/>
              </a:ext>
            </a:extLst>
          </a:blip>
          <a:srcRect/>
          <a:stretch>
            <a:fillRect/>
          </a:stretch>
        </p:blipFill>
        <p:spPr bwMode="auto">
          <a:xfrm>
            <a:off x="62912" y="3496314"/>
            <a:ext cx="3623872" cy="337704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B67D7587-0419-406A-B06C-139B5AA978ED}"/>
              </a:ext>
            </a:extLst>
          </p:cNvPr>
          <p:cNvSpPr txBox="1"/>
          <p:nvPr/>
        </p:nvSpPr>
        <p:spPr>
          <a:xfrm>
            <a:off x="11497437" y="4347410"/>
            <a:ext cx="434734" cy="400110"/>
          </a:xfrm>
          <a:prstGeom prst="rect">
            <a:avLst/>
          </a:prstGeom>
          <a:noFill/>
        </p:spPr>
        <p:txBody>
          <a:bodyPr wrap="none" rtlCol="0">
            <a:spAutoFit/>
          </a:bodyPr>
          <a:lstStyle/>
          <a:p>
            <a:r>
              <a:rPr lang="es-AR" sz="2000" b="1" dirty="0">
                <a:solidFill>
                  <a:srgbClr val="FF0000"/>
                </a:solidFill>
              </a:rPr>
              <a:t>!!!</a:t>
            </a:r>
            <a:endParaRPr lang="es-AR" b="1" dirty="0">
              <a:solidFill>
                <a:srgbClr val="FF0000"/>
              </a:solidFill>
            </a:endParaRPr>
          </a:p>
        </p:txBody>
      </p:sp>
      <p:pic>
        <p:nvPicPr>
          <p:cNvPr id="8" name="Imagem 7" descr="Uma imagem contendo mapa&#10;&#10;Descrição gerada com alta confiança">
            <a:extLst>
              <a:ext uri="{FF2B5EF4-FFF2-40B4-BE49-F238E27FC236}">
                <a16:creationId xmlns:a16="http://schemas.microsoft.com/office/drawing/2014/main" id="{9669FFB9-5362-4462-A8FB-D0507E63FC29}"/>
              </a:ext>
            </a:extLst>
          </p:cNvPr>
          <p:cNvPicPr>
            <a:picLocks noChangeAspect="1"/>
          </p:cNvPicPr>
          <p:nvPr/>
        </p:nvPicPr>
        <p:blipFill rotWithShape="1">
          <a:blip r:embed="rId6">
            <a:extLst>
              <a:ext uri="{28A0092B-C50C-407E-A947-70E740481C1C}">
                <a14:useLocalDpi xmlns:a14="http://schemas.microsoft.com/office/drawing/2010/main" val="0"/>
              </a:ext>
            </a:extLst>
          </a:blip>
          <a:srcRect l="3698" t="11553" r="3458" b="11479"/>
          <a:stretch/>
        </p:blipFill>
        <p:spPr>
          <a:xfrm>
            <a:off x="7112833" y="1826250"/>
            <a:ext cx="3882452" cy="4552433"/>
          </a:xfrm>
          <a:prstGeom prst="rect">
            <a:avLst/>
          </a:prstGeom>
          <a:ln w="28575">
            <a:solidFill>
              <a:schemeClr val="tx1"/>
            </a:solidFill>
          </a:ln>
        </p:spPr>
      </p:pic>
    </p:spTree>
    <p:extLst>
      <p:ext uri="{BB962C8B-B14F-4D97-AF65-F5344CB8AC3E}">
        <p14:creationId xmlns:p14="http://schemas.microsoft.com/office/powerpoint/2010/main" val="703950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lipse 11">
            <a:extLst>
              <a:ext uri="{FF2B5EF4-FFF2-40B4-BE49-F238E27FC236}">
                <a16:creationId xmlns:a16="http://schemas.microsoft.com/office/drawing/2014/main" id="{37EB6A03-C650-4A05-94D9-8F6751A805E9}"/>
              </a:ext>
            </a:extLst>
          </p:cNvPr>
          <p:cNvSpPr/>
          <p:nvPr/>
        </p:nvSpPr>
        <p:spPr>
          <a:xfrm>
            <a:off x="2876550" y="1200151"/>
            <a:ext cx="6781799" cy="3003884"/>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Título 1">
            <a:extLst>
              <a:ext uri="{FF2B5EF4-FFF2-40B4-BE49-F238E27FC236}">
                <a16:creationId xmlns:a16="http://schemas.microsoft.com/office/drawing/2014/main" id="{09219CD2-E783-40C0-8651-00100CD8AE09}"/>
              </a:ext>
            </a:extLst>
          </p:cNvPr>
          <p:cNvSpPr>
            <a:spLocks noGrp="1"/>
          </p:cNvSpPr>
          <p:nvPr>
            <p:ph type="title"/>
          </p:nvPr>
        </p:nvSpPr>
        <p:spPr>
          <a:xfrm>
            <a:off x="838200" y="365125"/>
            <a:ext cx="10515600" cy="1325563"/>
          </a:xfrm>
        </p:spPr>
        <p:txBody>
          <a:bodyPr/>
          <a:lstStyle/>
          <a:p>
            <a:r>
              <a:rPr lang="pt-BR" b="1" dirty="0" err="1"/>
              <a:t>Introducción</a:t>
            </a:r>
            <a:endParaRPr lang="pt-BR" b="1" dirty="0"/>
          </a:p>
        </p:txBody>
      </p:sp>
      <p:pic>
        <p:nvPicPr>
          <p:cNvPr id="6" name="Picture 2" descr="Imagem relacionada">
            <a:extLst>
              <a:ext uri="{FF2B5EF4-FFF2-40B4-BE49-F238E27FC236}">
                <a16:creationId xmlns:a16="http://schemas.microsoft.com/office/drawing/2014/main" id="{AA1E4618-6296-492C-94FB-FDF7BB9D8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804" y="3127016"/>
            <a:ext cx="1951290" cy="2924650"/>
          </a:xfrm>
          <a:prstGeom prst="roundRect">
            <a:avLst/>
          </a:prstGeom>
          <a:noFill/>
          <a:extLst>
            <a:ext uri="{909E8E84-426E-40DD-AFC4-6F175D3DCCD1}">
              <a14:hiddenFill xmlns:a14="http://schemas.microsoft.com/office/drawing/2010/main">
                <a:solidFill>
                  <a:srgbClr val="FFFFFF"/>
                </a:solidFill>
              </a14:hiddenFill>
            </a:ext>
          </a:extLst>
        </p:spPr>
      </p:pic>
      <p:grpSp>
        <p:nvGrpSpPr>
          <p:cNvPr id="11" name="Agrupar 10">
            <a:extLst>
              <a:ext uri="{FF2B5EF4-FFF2-40B4-BE49-F238E27FC236}">
                <a16:creationId xmlns:a16="http://schemas.microsoft.com/office/drawing/2014/main" id="{825A80A1-9C2F-4E0E-90CE-0F9210329125}"/>
              </a:ext>
            </a:extLst>
          </p:cNvPr>
          <p:cNvGrpSpPr/>
          <p:nvPr/>
        </p:nvGrpSpPr>
        <p:grpSpPr>
          <a:xfrm>
            <a:off x="4722237" y="486463"/>
            <a:ext cx="2702481" cy="1258337"/>
            <a:chOff x="2237845" y="1578304"/>
            <a:chExt cx="1454098" cy="696260"/>
          </a:xfrm>
        </p:grpSpPr>
        <p:pic>
          <p:nvPicPr>
            <p:cNvPr id="7" name="Picture 4" descr="Resultado de imagem para lonomia obliqua">
              <a:extLst>
                <a:ext uri="{FF2B5EF4-FFF2-40B4-BE49-F238E27FC236}">
                  <a16:creationId xmlns:a16="http://schemas.microsoft.com/office/drawing/2014/main" id="{1BE08F76-91D1-4D01-9F99-160081262C0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655" b="95575" l="1650" r="92739">
                          <a14:foregroundMark x1="4290" y1="20354" x2="4290" y2="20354"/>
                          <a14:foregroundMark x1="11881" y1="8407" x2="11881" y2="8407"/>
                          <a14:foregroundMark x1="5281" y1="8407" x2="5281" y2="8407"/>
                          <a14:foregroundMark x1="5281" y1="3097" x2="5281" y2="3097"/>
                          <a14:foregroundMark x1="93069" y1="25221" x2="93069" y2="25221"/>
                          <a14:foregroundMark x1="93069" y1="12389" x2="93069" y2="12389"/>
                          <a14:foregroundMark x1="71287" y1="93363" x2="71287" y2="93363"/>
                          <a14:foregroundMark x1="27063" y1="91150" x2="27063" y2="91150"/>
                          <a14:foregroundMark x1="28053" y1="95575" x2="28053" y2="95575"/>
                          <a14:foregroundMark x1="93069" y1="68584" x2="93069" y2="68584"/>
                          <a14:foregroundMark x1="73597" y1="95575" x2="73597" y2="95575"/>
                        </a14:backgroundRemoval>
                      </a14:imgEffect>
                    </a14:imgLayer>
                  </a14:imgProps>
                </a:ext>
                <a:ext uri="{28A0092B-C50C-407E-A947-70E740481C1C}">
                  <a14:useLocalDpi xmlns:a14="http://schemas.microsoft.com/office/drawing/2010/main" val="0"/>
                </a:ext>
              </a:extLst>
            </a:blip>
            <a:srcRect/>
            <a:stretch>
              <a:fillRect/>
            </a:stretch>
          </p:blipFill>
          <p:spPr bwMode="auto">
            <a:xfrm rot="20545127">
              <a:off x="2904310" y="1578304"/>
              <a:ext cx="787633" cy="58747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79F8740D-2C41-444C-BE25-7327CF518DE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449" b="95276" l="4908" r="94479">
                          <a14:foregroundMark x1="15951" y1="40157" x2="15951" y2="40157"/>
                          <a14:foregroundMark x1="92638" y1="42520" x2="92638" y2="42520"/>
                          <a14:foregroundMark x1="93252" y1="14961" x2="93252" y2="14961"/>
                          <a14:foregroundMark x1="93252" y1="30709" x2="93252" y2="30709"/>
                          <a14:foregroundMark x1="95092" y1="20472" x2="95092" y2="20472"/>
                          <a14:foregroundMark x1="42331" y1="95276" x2="42331" y2="95276"/>
                          <a14:foregroundMark x1="4908" y1="20472" x2="4908" y2="20472"/>
                          <a14:foregroundMark x1="70552" y1="92126" x2="70552" y2="92126"/>
                          <a14:foregroundMark x1="69325" y1="92126" x2="69325" y2="92126"/>
                          <a14:foregroundMark x1="44172" y1="94488" x2="44172" y2="94488"/>
                        </a14:backgroundRemoval>
                      </a14:imgEffect>
                    </a14:imgLayer>
                  </a14:imgProps>
                </a:ext>
              </a:extLst>
            </a:blip>
            <a:stretch>
              <a:fillRect/>
            </a:stretch>
          </p:blipFill>
          <p:spPr>
            <a:xfrm rot="380375">
              <a:off x="2237845" y="1580180"/>
              <a:ext cx="891218" cy="694384"/>
            </a:xfrm>
            <a:prstGeom prst="rect">
              <a:avLst/>
            </a:prstGeom>
          </p:spPr>
        </p:pic>
      </p:grpSp>
      <p:pic>
        <p:nvPicPr>
          <p:cNvPr id="9" name="Imagem 8">
            <a:extLst>
              <a:ext uri="{FF2B5EF4-FFF2-40B4-BE49-F238E27FC236}">
                <a16:creationId xmlns:a16="http://schemas.microsoft.com/office/drawing/2014/main" id="{039CED82-9233-4275-8855-12D8FE9C741F}"/>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449" b="89764" l="2041" r="96429">
                        <a14:foregroundMark x1="3571" y1="79528" x2="3571" y2="79528"/>
                        <a14:foregroundMark x1="7143" y1="58268" x2="7143" y2="58268"/>
                        <a14:foregroundMark x1="88265" y1="65354" x2="88265" y2="65354"/>
                        <a14:foregroundMark x1="89796" y1="78740" x2="89796" y2="78740"/>
                        <a14:foregroundMark x1="92857" y1="66929" x2="92857" y2="66929"/>
                        <a14:foregroundMark x1="92347" y1="76378" x2="92347" y2="76378"/>
                        <a14:foregroundMark x1="92857" y1="50394" x2="92857" y2="50394"/>
                        <a14:foregroundMark x1="96429" y1="57480" x2="96429" y2="57480"/>
                      </a14:backgroundRemoval>
                    </a14:imgEffect>
                  </a14:imgLayer>
                </a14:imgProps>
              </a:ext>
            </a:extLst>
          </a:blip>
          <a:stretch>
            <a:fillRect/>
          </a:stretch>
        </p:blipFill>
        <p:spPr>
          <a:xfrm>
            <a:off x="1404716" y="1770782"/>
            <a:ext cx="2615271" cy="1694589"/>
          </a:xfrm>
          <a:prstGeom prst="rect">
            <a:avLst/>
          </a:prstGeom>
        </p:spPr>
      </p:pic>
      <p:pic>
        <p:nvPicPr>
          <p:cNvPr id="10" name="Imagem 9">
            <a:extLst>
              <a:ext uri="{FF2B5EF4-FFF2-40B4-BE49-F238E27FC236}">
                <a16:creationId xmlns:a16="http://schemas.microsoft.com/office/drawing/2014/main" id="{44BC0E05-8B13-47B0-BD3A-5DD66441410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3729" b="93350" l="9928" r="94280">
                        <a14:foregroundMark x1="26233" y1="6277" x2="26233" y2="6277"/>
                        <a14:foregroundMark x1="25773" y1="3915" x2="25773" y2="3915"/>
                        <a14:foregroundMark x1="33136" y1="5345" x2="33136" y2="5345"/>
                        <a14:foregroundMark x1="27745" y1="9074" x2="27745" y2="9074"/>
                        <a14:foregroundMark x1="27219" y1="9074" x2="25773" y2="9509"/>
                        <a14:foregroundMark x1="23274" y1="9509" x2="23274" y2="9509"/>
                        <a14:foregroundMark x1="25247" y1="91050" x2="25247" y2="91050"/>
                        <a14:foregroundMark x1="24260" y1="93412" x2="24260" y2="93412"/>
                        <a14:foregroundMark x1="79027" y1="45867" x2="79027" y2="45867"/>
                        <a14:foregroundMark x1="74556" y1="34680" x2="74556" y2="34680"/>
                        <a14:foregroundMark x1="78501" y1="25855" x2="78501" y2="25855"/>
                        <a14:foregroundMark x1="80999" y1="24425" x2="80999" y2="26290"/>
                        <a14:foregroundMark x1="85404" y1="80360" x2="85404" y2="80360"/>
                        <a14:foregroundMark x1="80013" y1="75699" x2="80999" y2="73337"/>
                        <a14:foregroundMark x1="80473" y1="66377" x2="77515" y2="57489"/>
                        <a14:foregroundMark x1="75542" y1="50528" x2="75542" y2="50528"/>
                        <a14:foregroundMark x1="75542" y1="47234" x2="75542" y2="47234"/>
                        <a14:foregroundMark x1="78041" y1="28154" x2="78041" y2="28154"/>
                        <a14:foregroundMark x1="78041" y1="28154" x2="79487" y2="27222"/>
                        <a14:foregroundMark x1="84418" y1="32380" x2="84944" y2="36109"/>
                        <a14:foregroundMark x1="87903" y1="42573" x2="87903" y2="44935"/>
                        <a14:foregroundMark x1="86917" y1="48167" x2="86917" y2="48167"/>
                        <a14:foregroundMark x1="87903" y1="53325" x2="88363" y2="57489"/>
                        <a14:foregroundMark x1="83432" y1="57489" x2="73570" y2="56557"/>
                        <a14:foregroundMark x1="71598" y1="54692" x2="71598" y2="51896"/>
                        <a14:foregroundMark x1="71137" y1="48167" x2="71137" y2="43505"/>
                        <a14:foregroundMark x1="71137" y1="40771" x2="71137" y2="40771"/>
                        <a14:foregroundMark x1="78501" y1="29584" x2="78501" y2="29584"/>
                        <a14:foregroundMark x1="81460" y1="28651" x2="81460" y2="28651"/>
                        <a14:foregroundMark x1="83432" y1="28154" x2="83432" y2="28154"/>
                        <a14:foregroundMark x1="87903" y1="23058" x2="87903" y2="23058"/>
                        <a14:foregroundMark x1="77055" y1="22126" x2="77055" y2="22126"/>
                        <a14:foregroundMark x1="79027" y1="33313" x2="79027" y2="33313"/>
                        <a14:foregroundMark x1="79027" y1="35177" x2="79027" y2="40771"/>
                        <a14:foregroundMark x1="79027" y1="41206" x2="79027" y2="41206"/>
                        <a14:foregroundMark x1="79027" y1="42573" x2="79027" y2="42573"/>
                        <a14:foregroundMark x1="79027" y1="36544" x2="79027" y2="36544"/>
                        <a14:foregroundMark x1="78041" y1="50528" x2="78501" y2="53760"/>
                        <a14:foregroundMark x1="84418" y1="66377" x2="84418" y2="69173"/>
                        <a14:foregroundMark x1="83958" y1="73835" x2="83958" y2="73835"/>
                        <a14:foregroundMark x1="83958" y1="75699" x2="87903" y2="87321"/>
                        <a14:foregroundMark x1="75542" y1="69173" x2="75542" y2="69173"/>
                        <a14:foregroundMark x1="75082" y1="59354" x2="74556" y2="56122"/>
                        <a14:foregroundMark x1="73570" y1="48664" x2="73570" y2="41641"/>
                        <a14:foregroundMark x1="77515" y1="33748" x2="77515" y2="33748"/>
                        <a14:foregroundMark x1="77515" y1="33313" x2="77515" y2="33313"/>
                        <a14:foregroundMark x1="79487" y1="30019" x2="87377" y2="24425"/>
                        <a14:foregroundMark x1="88889" y1="24425" x2="94280" y2="26290"/>
                        <a14:foregroundMark x1="93820" y1="48167" x2="91847" y2="54692"/>
                        <a14:foregroundMark x1="89349" y1="60783" x2="89349" y2="63083"/>
                        <a14:foregroundMark x1="89349" y1="63083" x2="89349" y2="63083"/>
                        <a14:foregroundMark x1="91847" y1="24922" x2="91847" y2="24922"/>
                        <a14:foregroundMark x1="77055" y1="25357" x2="77055" y2="25357"/>
                        <a14:foregroundMark x1="81460" y1="50963" x2="81460" y2="50963"/>
                        <a14:foregroundMark x1="82972" y1="63083" x2="82972" y2="63083"/>
                        <a14:foregroundMark x1="84944" y1="69173" x2="84944" y2="69173"/>
                        <a14:foregroundMark x1="74096" y1="62150" x2="74096" y2="62150"/>
                        <a14:foregroundMark x1="83432" y1="51461" x2="83432" y2="51461"/>
                        <a14:foregroundMark x1="84418" y1="42573" x2="88363" y2="37477"/>
                        <a14:foregroundMark x1="92834" y1="32815" x2="93820" y2="31448"/>
                        <a14:foregroundMark x1="90861" y1="50963" x2="91321" y2="55625"/>
                      </a14:backgroundRemoval>
                    </a14:imgEffect>
                  </a14:imgLayer>
                </a14:imgProps>
              </a:ext>
            </a:extLst>
          </a:blip>
          <a:stretch>
            <a:fillRect/>
          </a:stretch>
        </p:blipFill>
        <p:spPr>
          <a:xfrm>
            <a:off x="8327386" y="1904802"/>
            <a:ext cx="2112014" cy="2234206"/>
          </a:xfrm>
          <a:prstGeom prst="rect">
            <a:avLst/>
          </a:prstGeom>
        </p:spPr>
      </p:pic>
      <p:sp>
        <p:nvSpPr>
          <p:cNvPr id="13" name="Sol 12">
            <a:extLst>
              <a:ext uri="{FF2B5EF4-FFF2-40B4-BE49-F238E27FC236}">
                <a16:creationId xmlns:a16="http://schemas.microsoft.com/office/drawing/2014/main" id="{A383C9EF-FF85-45AA-A632-72DCF9DEDE68}"/>
              </a:ext>
            </a:extLst>
          </p:cNvPr>
          <p:cNvSpPr/>
          <p:nvPr/>
        </p:nvSpPr>
        <p:spPr>
          <a:xfrm>
            <a:off x="5339562" y="3214945"/>
            <a:ext cx="421702" cy="454884"/>
          </a:xfrm>
          <a:prstGeom prst="sun">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a:extLst>
              <a:ext uri="{FF2B5EF4-FFF2-40B4-BE49-F238E27FC236}">
                <a16:creationId xmlns:a16="http://schemas.microsoft.com/office/drawing/2014/main" id="{C3EB2A0F-3B54-4B47-9F31-275E56F30D3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824" b="91503" l="9938" r="91615">
                        <a14:foregroundMark x1="50621" y1="9477" x2="50621" y2="9477"/>
                        <a14:foregroundMark x1="91925" y1="49673" x2="91925" y2="49673"/>
                        <a14:foregroundMark x1="51553" y1="91503" x2="51553" y2="91503"/>
                      </a14:backgroundRemoval>
                    </a14:imgEffect>
                  </a14:imgLayer>
                </a14:imgProps>
              </a:ext>
            </a:extLst>
          </a:blip>
          <a:stretch>
            <a:fillRect/>
          </a:stretch>
        </p:blipFill>
        <p:spPr>
          <a:xfrm>
            <a:off x="9452541" y="1916807"/>
            <a:ext cx="383162" cy="364123"/>
          </a:xfrm>
          <a:prstGeom prst="rect">
            <a:avLst/>
          </a:prstGeom>
        </p:spPr>
      </p:pic>
      <p:sp>
        <p:nvSpPr>
          <p:cNvPr id="2" name="CaixaDeTexto 1">
            <a:extLst>
              <a:ext uri="{FF2B5EF4-FFF2-40B4-BE49-F238E27FC236}">
                <a16:creationId xmlns:a16="http://schemas.microsoft.com/office/drawing/2014/main" id="{EB1975C9-D212-4244-9F0C-67B83607906B}"/>
              </a:ext>
            </a:extLst>
          </p:cNvPr>
          <p:cNvSpPr txBox="1"/>
          <p:nvPr/>
        </p:nvSpPr>
        <p:spPr>
          <a:xfrm>
            <a:off x="9194385" y="6343650"/>
            <a:ext cx="2997615" cy="369332"/>
          </a:xfrm>
          <a:prstGeom prst="rect">
            <a:avLst/>
          </a:prstGeom>
          <a:noFill/>
        </p:spPr>
        <p:txBody>
          <a:bodyPr wrap="none" rtlCol="0">
            <a:spAutoFit/>
          </a:bodyPr>
          <a:lstStyle/>
          <a:p>
            <a:r>
              <a:rPr lang="es-AR" dirty="0"/>
              <a:t>Imágenes de </a:t>
            </a:r>
            <a:r>
              <a:rPr lang="es-AR" i="1" dirty="0" err="1"/>
              <a:t>Lonomia</a:t>
            </a:r>
            <a:r>
              <a:rPr lang="es-AR" i="1" dirty="0"/>
              <a:t> </a:t>
            </a:r>
            <a:r>
              <a:rPr lang="es-AR" i="1" dirty="0" err="1"/>
              <a:t>obliqua</a:t>
            </a:r>
            <a:endParaRPr lang="es-AR" i="1" dirty="0"/>
          </a:p>
        </p:txBody>
      </p:sp>
      <p:sp>
        <p:nvSpPr>
          <p:cNvPr id="3" name="CaixaDeTexto 2">
            <a:extLst>
              <a:ext uri="{FF2B5EF4-FFF2-40B4-BE49-F238E27FC236}">
                <a16:creationId xmlns:a16="http://schemas.microsoft.com/office/drawing/2014/main" id="{AA636F90-6143-4D9F-83A7-A595185875D3}"/>
              </a:ext>
            </a:extLst>
          </p:cNvPr>
          <p:cNvSpPr txBox="1"/>
          <p:nvPr/>
        </p:nvSpPr>
        <p:spPr>
          <a:xfrm>
            <a:off x="5875351" y="1634763"/>
            <a:ext cx="900568" cy="369332"/>
          </a:xfrm>
          <a:prstGeom prst="rect">
            <a:avLst/>
          </a:prstGeom>
          <a:noFill/>
        </p:spPr>
        <p:txBody>
          <a:bodyPr wrap="none" rtlCol="0">
            <a:spAutoFit/>
          </a:bodyPr>
          <a:lstStyle/>
          <a:p>
            <a:r>
              <a:rPr lang="es-AR" dirty="0"/>
              <a:t>Adultos</a:t>
            </a:r>
          </a:p>
        </p:txBody>
      </p:sp>
      <p:sp>
        <p:nvSpPr>
          <p:cNvPr id="5" name="CaixaDeTexto 4">
            <a:extLst>
              <a:ext uri="{FF2B5EF4-FFF2-40B4-BE49-F238E27FC236}">
                <a16:creationId xmlns:a16="http://schemas.microsoft.com/office/drawing/2014/main" id="{0001F37F-A9F7-47A1-88FA-6338208A5EB3}"/>
              </a:ext>
            </a:extLst>
          </p:cNvPr>
          <p:cNvSpPr txBox="1"/>
          <p:nvPr/>
        </p:nvSpPr>
        <p:spPr>
          <a:xfrm>
            <a:off x="9194385" y="3895330"/>
            <a:ext cx="710451" cy="369332"/>
          </a:xfrm>
          <a:prstGeom prst="rect">
            <a:avLst/>
          </a:prstGeom>
          <a:noFill/>
        </p:spPr>
        <p:txBody>
          <a:bodyPr wrap="none" rtlCol="0">
            <a:spAutoFit/>
          </a:bodyPr>
          <a:lstStyle/>
          <a:p>
            <a:r>
              <a:rPr lang="es-AR" dirty="0"/>
              <a:t>Pulpa</a:t>
            </a:r>
          </a:p>
        </p:txBody>
      </p:sp>
      <p:sp>
        <p:nvSpPr>
          <p:cNvPr id="15" name="CaixaDeTexto 14">
            <a:extLst>
              <a:ext uri="{FF2B5EF4-FFF2-40B4-BE49-F238E27FC236}">
                <a16:creationId xmlns:a16="http://schemas.microsoft.com/office/drawing/2014/main" id="{D8F1E4FD-8E80-41AD-8815-E6995FABFC83}"/>
              </a:ext>
            </a:extLst>
          </p:cNvPr>
          <p:cNvSpPr txBox="1"/>
          <p:nvPr/>
        </p:nvSpPr>
        <p:spPr>
          <a:xfrm>
            <a:off x="5860426" y="6089766"/>
            <a:ext cx="1267201" cy="369332"/>
          </a:xfrm>
          <a:prstGeom prst="rect">
            <a:avLst/>
          </a:prstGeom>
          <a:noFill/>
        </p:spPr>
        <p:txBody>
          <a:bodyPr wrap="square" rtlCol="0">
            <a:spAutoFit/>
          </a:bodyPr>
          <a:lstStyle/>
          <a:p>
            <a:r>
              <a:rPr lang="es-AR" dirty="0"/>
              <a:t>Orugas</a:t>
            </a:r>
          </a:p>
        </p:txBody>
      </p:sp>
      <p:sp>
        <p:nvSpPr>
          <p:cNvPr id="16" name="Retângulo 15">
            <a:extLst>
              <a:ext uri="{FF2B5EF4-FFF2-40B4-BE49-F238E27FC236}">
                <a16:creationId xmlns:a16="http://schemas.microsoft.com/office/drawing/2014/main" id="{AD81D7A3-1A40-44F9-AF30-FA2DB8D30EE8}"/>
              </a:ext>
            </a:extLst>
          </p:cNvPr>
          <p:cNvSpPr/>
          <p:nvPr/>
        </p:nvSpPr>
        <p:spPr>
          <a:xfrm>
            <a:off x="2284221" y="3280705"/>
            <a:ext cx="856260" cy="369332"/>
          </a:xfrm>
          <a:prstGeom prst="rect">
            <a:avLst/>
          </a:prstGeom>
        </p:spPr>
        <p:txBody>
          <a:bodyPr wrap="none">
            <a:spAutoFit/>
          </a:bodyPr>
          <a:lstStyle/>
          <a:p>
            <a:r>
              <a:rPr lang="es-AR" dirty="0"/>
              <a:t>huevos</a:t>
            </a:r>
          </a:p>
        </p:txBody>
      </p:sp>
      <p:sp>
        <p:nvSpPr>
          <p:cNvPr id="17" name="Retângulo 16">
            <a:extLst>
              <a:ext uri="{FF2B5EF4-FFF2-40B4-BE49-F238E27FC236}">
                <a16:creationId xmlns:a16="http://schemas.microsoft.com/office/drawing/2014/main" id="{F2E72BFD-9B90-4ED3-9261-050EFC8159FE}"/>
              </a:ext>
            </a:extLst>
          </p:cNvPr>
          <p:cNvSpPr/>
          <p:nvPr/>
        </p:nvSpPr>
        <p:spPr>
          <a:xfrm>
            <a:off x="24615" y="6274432"/>
            <a:ext cx="2851935" cy="369332"/>
          </a:xfrm>
          <a:prstGeom prst="rect">
            <a:avLst/>
          </a:prstGeom>
        </p:spPr>
        <p:txBody>
          <a:bodyPr wrap="none">
            <a:spAutoFit/>
          </a:bodyPr>
          <a:lstStyle/>
          <a:p>
            <a:r>
              <a:rPr lang="es-AR" dirty="0">
                <a:latin typeface="Calibri" panose="020F0502020204030204" pitchFamily="34" charset="0"/>
                <a:ea typeface="Calibri" panose="020F0502020204030204" pitchFamily="34" charset="0"/>
                <a:cs typeface="Times New Roman" panose="02020603050405020304" pitchFamily="18" charset="0"/>
              </a:rPr>
              <a:t>Arocha-Piñango et al. (2011)</a:t>
            </a:r>
            <a:endParaRPr lang="es-AR" dirty="0"/>
          </a:p>
        </p:txBody>
      </p:sp>
    </p:spTree>
    <p:extLst>
      <p:ext uri="{BB962C8B-B14F-4D97-AF65-F5344CB8AC3E}">
        <p14:creationId xmlns:p14="http://schemas.microsoft.com/office/powerpoint/2010/main" val="3382977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141C1-3A1E-4EDD-8F32-4CC5EDEAD45F}"/>
              </a:ext>
            </a:extLst>
          </p:cNvPr>
          <p:cNvSpPr>
            <a:spLocks noGrp="1"/>
          </p:cNvSpPr>
          <p:nvPr>
            <p:ph type="title"/>
          </p:nvPr>
        </p:nvSpPr>
        <p:spPr/>
        <p:txBody>
          <a:bodyPr/>
          <a:lstStyle/>
          <a:p>
            <a:r>
              <a:rPr lang="es-ES" dirty="0"/>
              <a:t>Dentro de la distribución de </a:t>
            </a:r>
            <a:r>
              <a:rPr lang="es-ES" i="1" dirty="0"/>
              <a:t>L. </a:t>
            </a:r>
            <a:r>
              <a:rPr lang="es-ES" i="1" dirty="0" err="1"/>
              <a:t>obliqua</a:t>
            </a:r>
            <a:r>
              <a:rPr lang="es-ES" i="1" dirty="0"/>
              <a:t> </a:t>
            </a:r>
            <a:r>
              <a:rPr lang="es-ES" dirty="0"/>
              <a:t>para Misiones ...</a:t>
            </a:r>
            <a:endParaRPr lang="es-AR" dirty="0"/>
          </a:p>
        </p:txBody>
      </p:sp>
      <p:sp>
        <p:nvSpPr>
          <p:cNvPr id="3" name="Espaço Reservado para Conteúdo 2">
            <a:extLst>
              <a:ext uri="{FF2B5EF4-FFF2-40B4-BE49-F238E27FC236}">
                <a16:creationId xmlns:a16="http://schemas.microsoft.com/office/drawing/2014/main" id="{6EE08D20-853C-446A-9FBE-97556FD3F9D0}"/>
              </a:ext>
            </a:extLst>
          </p:cNvPr>
          <p:cNvSpPr>
            <a:spLocks noGrp="1"/>
          </p:cNvSpPr>
          <p:nvPr>
            <p:ph idx="1"/>
          </p:nvPr>
        </p:nvSpPr>
        <p:spPr>
          <a:xfrm>
            <a:off x="838200" y="2293033"/>
            <a:ext cx="10515600" cy="3883929"/>
          </a:xfrm>
        </p:spPr>
        <p:txBody>
          <a:bodyPr/>
          <a:lstStyle/>
          <a:p>
            <a:r>
              <a:rPr lang="es-ES" dirty="0"/>
              <a:t>Recortar los valores basados en vectores de uso y ocupación de la tierra para encontrar las áreas más probables de hallazgo </a:t>
            </a:r>
            <a:r>
              <a:rPr lang="es-ES" i="1" dirty="0"/>
              <a:t>L. </a:t>
            </a:r>
            <a:r>
              <a:rPr lang="es-ES" i="1" dirty="0" err="1"/>
              <a:t>obliqua</a:t>
            </a:r>
            <a:endParaRPr lang="es-AR" i="1" dirty="0"/>
          </a:p>
        </p:txBody>
      </p:sp>
      <p:pic>
        <p:nvPicPr>
          <p:cNvPr id="6146" name="Picture 2" descr="Resultado de imagem para tesoura cortando">
            <a:extLst>
              <a:ext uri="{FF2B5EF4-FFF2-40B4-BE49-F238E27FC236}">
                <a16:creationId xmlns:a16="http://schemas.microsoft.com/office/drawing/2014/main" id="{C8ACB097-7C19-4036-83BC-6F6A4CE69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627" y="3820551"/>
            <a:ext cx="5181600"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348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6" name="Rectangle 10">
            <a:extLst>
              <a:ext uri="{FF2B5EF4-FFF2-40B4-BE49-F238E27FC236}">
                <a16:creationId xmlns:a16="http://schemas.microsoft.com/office/drawing/2014/main" id="{047C8CCB-F95D-4249-92DD-651249D3535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Resultado de imagem para lonomia obliqua">
            <a:extLst>
              <a:ext uri="{FF2B5EF4-FFF2-40B4-BE49-F238E27FC236}">
                <a16:creationId xmlns:a16="http://schemas.microsoft.com/office/drawing/2014/main" id="{7B224FC9-F79F-4CAD-802E-C2407F18DA9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55" b="95575" l="1650" r="92739">
                        <a14:foregroundMark x1="4290" y1="20354" x2="4290" y2="20354"/>
                        <a14:foregroundMark x1="11881" y1="8407" x2="11881" y2="8407"/>
                        <a14:foregroundMark x1="5281" y1="8407" x2="5281" y2="8407"/>
                        <a14:foregroundMark x1="5281" y1="3097" x2="5281" y2="3097"/>
                        <a14:foregroundMark x1="93069" y1="25221" x2="93069" y2="25221"/>
                        <a14:foregroundMark x1="93069" y1="12389" x2="93069" y2="12389"/>
                        <a14:foregroundMark x1="71287" y1="93363" x2="71287" y2="93363"/>
                        <a14:foregroundMark x1="27063" y1="91150" x2="27063" y2="91150"/>
                        <a14:foregroundMark x1="28053" y1="95575" x2="28053" y2="95575"/>
                        <a14:foregroundMark x1="93069" y1="68584" x2="93069" y2="68584"/>
                        <a14:foregroundMark x1="73597" y1="95575" x2="73597" y2="95575"/>
                      </a14:backgroundRemoval>
                    </a14:imgEffect>
                  </a14:imgLayer>
                </a14:imgProps>
              </a:ext>
              <a:ext uri="{28A0092B-C50C-407E-A947-70E740481C1C}">
                <a14:useLocalDpi xmlns:a14="http://schemas.microsoft.com/office/drawing/2010/main" val="0"/>
              </a:ext>
            </a:extLst>
          </a:blip>
          <a:srcRect/>
          <a:stretch>
            <a:fillRect/>
          </a:stretch>
        </p:blipFill>
        <p:spPr bwMode="auto">
          <a:xfrm rot="21600000">
            <a:off x="4327193" y="961812"/>
            <a:ext cx="6611012" cy="4930987"/>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2E8C45D7-E9DB-4033-BF0B-FAEDE790CCE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Gracias!</a:t>
            </a:r>
          </a:p>
        </p:txBody>
      </p:sp>
    </p:spTree>
    <p:extLst>
      <p:ext uri="{BB962C8B-B14F-4D97-AF65-F5344CB8AC3E}">
        <p14:creationId xmlns:p14="http://schemas.microsoft.com/office/powerpoint/2010/main" val="3933437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759BA1CA-FF41-4A62-BFC4-06B6135C5323}"/>
              </a:ext>
            </a:extLst>
          </p:cNvPr>
          <p:cNvSpPr>
            <a:spLocks noGrp="1"/>
          </p:cNvSpPr>
          <p:nvPr>
            <p:ph type="title"/>
          </p:nvPr>
        </p:nvSpPr>
        <p:spPr>
          <a:xfrm>
            <a:off x="838200" y="365125"/>
            <a:ext cx="10515600" cy="1325563"/>
          </a:xfrm>
        </p:spPr>
        <p:txBody>
          <a:bodyPr/>
          <a:lstStyle/>
          <a:p>
            <a:r>
              <a:rPr lang="pt-BR" b="1" dirty="0" err="1"/>
              <a:t>Introducción</a:t>
            </a:r>
            <a:endParaRPr lang="pt-BR" b="1" dirty="0"/>
          </a:p>
        </p:txBody>
      </p:sp>
      <p:pic>
        <p:nvPicPr>
          <p:cNvPr id="5" name="Imagem 4" descr="Uma imagem contendo texto, mapa&#10;&#10;Descrição gerada com muito alta confiança">
            <a:extLst>
              <a:ext uri="{FF2B5EF4-FFF2-40B4-BE49-F238E27FC236}">
                <a16:creationId xmlns:a16="http://schemas.microsoft.com/office/drawing/2014/main" id="{DEC55580-4AE1-407B-8692-14C4075FD854}"/>
              </a:ext>
            </a:extLst>
          </p:cNvPr>
          <p:cNvPicPr>
            <a:picLocks noChangeAspect="1"/>
          </p:cNvPicPr>
          <p:nvPr/>
        </p:nvPicPr>
        <p:blipFill rotWithShape="1">
          <a:blip r:embed="rId3">
            <a:extLst>
              <a:ext uri="{28A0092B-C50C-407E-A947-70E740481C1C}">
                <a14:useLocalDpi xmlns:a14="http://schemas.microsoft.com/office/drawing/2010/main" val="0"/>
              </a:ext>
            </a:extLst>
          </a:blip>
          <a:srcRect l="9129" t="19444" r="9915" b="22500"/>
          <a:stretch/>
        </p:blipFill>
        <p:spPr>
          <a:xfrm>
            <a:off x="571500" y="1466849"/>
            <a:ext cx="4686300" cy="4754547"/>
          </a:xfrm>
          <a:prstGeom prst="rect">
            <a:avLst/>
          </a:prstGeom>
          <a:ln>
            <a:solidFill>
              <a:schemeClr val="tx1"/>
            </a:solidFill>
          </a:ln>
        </p:spPr>
      </p:pic>
      <p:sp>
        <p:nvSpPr>
          <p:cNvPr id="6" name="CaixaDeTexto 5">
            <a:extLst>
              <a:ext uri="{FF2B5EF4-FFF2-40B4-BE49-F238E27FC236}">
                <a16:creationId xmlns:a16="http://schemas.microsoft.com/office/drawing/2014/main" id="{907A54A5-AB28-409D-B304-B4570A61EDD9}"/>
              </a:ext>
            </a:extLst>
          </p:cNvPr>
          <p:cNvSpPr txBox="1"/>
          <p:nvPr/>
        </p:nvSpPr>
        <p:spPr>
          <a:xfrm>
            <a:off x="2114495" y="6221396"/>
            <a:ext cx="1600310" cy="369332"/>
          </a:xfrm>
          <a:prstGeom prst="rect">
            <a:avLst/>
          </a:prstGeom>
          <a:noFill/>
        </p:spPr>
        <p:txBody>
          <a:bodyPr wrap="none" rtlCol="0">
            <a:spAutoFit/>
          </a:bodyPr>
          <a:lstStyle/>
          <a:p>
            <a:r>
              <a:rPr lang="es-AR" dirty="0" err="1"/>
              <a:t>Lemaire</a:t>
            </a:r>
            <a:r>
              <a:rPr lang="es-AR" dirty="0"/>
              <a:t> (2002)</a:t>
            </a:r>
          </a:p>
        </p:txBody>
      </p:sp>
      <p:pic>
        <p:nvPicPr>
          <p:cNvPr id="7" name="Imagem 6">
            <a:extLst>
              <a:ext uri="{FF2B5EF4-FFF2-40B4-BE49-F238E27FC236}">
                <a16:creationId xmlns:a16="http://schemas.microsoft.com/office/drawing/2014/main" id="{DD885845-45D3-4567-97C8-8FAEDFE57BB6}"/>
              </a:ext>
            </a:extLst>
          </p:cNvPr>
          <p:cNvPicPr>
            <a:picLocks noChangeAspect="1"/>
          </p:cNvPicPr>
          <p:nvPr/>
        </p:nvPicPr>
        <p:blipFill>
          <a:blip r:embed="rId4"/>
          <a:stretch>
            <a:fillRect/>
          </a:stretch>
        </p:blipFill>
        <p:spPr>
          <a:xfrm>
            <a:off x="6800795" y="1531405"/>
            <a:ext cx="4191000" cy="4689991"/>
          </a:xfrm>
          <a:prstGeom prst="rect">
            <a:avLst/>
          </a:prstGeom>
          <a:ln>
            <a:solidFill>
              <a:schemeClr val="tx1"/>
            </a:solidFill>
          </a:ln>
        </p:spPr>
      </p:pic>
      <p:sp>
        <p:nvSpPr>
          <p:cNvPr id="8" name="CaixaDeTexto 7">
            <a:extLst>
              <a:ext uri="{FF2B5EF4-FFF2-40B4-BE49-F238E27FC236}">
                <a16:creationId xmlns:a16="http://schemas.microsoft.com/office/drawing/2014/main" id="{D6AB64BA-685F-4CAA-A140-6A8ABEA29889}"/>
              </a:ext>
            </a:extLst>
          </p:cNvPr>
          <p:cNvSpPr txBox="1"/>
          <p:nvPr/>
        </p:nvSpPr>
        <p:spPr>
          <a:xfrm>
            <a:off x="8115190" y="6221396"/>
            <a:ext cx="1903470" cy="369332"/>
          </a:xfrm>
          <a:prstGeom prst="rect">
            <a:avLst/>
          </a:prstGeom>
          <a:noFill/>
        </p:spPr>
        <p:txBody>
          <a:bodyPr wrap="none" rtlCol="0">
            <a:spAutoFit/>
          </a:bodyPr>
          <a:lstStyle/>
          <a:p>
            <a:r>
              <a:rPr lang="es-AR" dirty="0"/>
              <a:t>Olson </a:t>
            </a:r>
            <a:r>
              <a:rPr lang="es-AR" i="1" dirty="0"/>
              <a:t>et al. </a:t>
            </a:r>
            <a:r>
              <a:rPr lang="es-AR" dirty="0"/>
              <a:t>(2001)</a:t>
            </a:r>
          </a:p>
        </p:txBody>
      </p:sp>
      <p:cxnSp>
        <p:nvCxnSpPr>
          <p:cNvPr id="9" name="Conector reto 8">
            <a:extLst>
              <a:ext uri="{FF2B5EF4-FFF2-40B4-BE49-F238E27FC236}">
                <a16:creationId xmlns:a16="http://schemas.microsoft.com/office/drawing/2014/main" id="{8774693B-2959-4A1C-8AA7-994B0716ED0E}"/>
              </a:ext>
            </a:extLst>
          </p:cNvPr>
          <p:cNvCxnSpPr/>
          <p:nvPr/>
        </p:nvCxnSpPr>
        <p:spPr>
          <a:xfrm flipV="1">
            <a:off x="1504950" y="2038350"/>
            <a:ext cx="3429000" cy="2762250"/>
          </a:xfrm>
          <a:prstGeom prst="line">
            <a:avLst/>
          </a:prstGeom>
        </p:spPr>
        <p:style>
          <a:lnRef idx="1">
            <a:schemeClr val="dk1"/>
          </a:lnRef>
          <a:fillRef idx="0">
            <a:schemeClr val="dk1"/>
          </a:fillRef>
          <a:effectRef idx="0">
            <a:schemeClr val="dk1"/>
          </a:effectRef>
          <a:fontRef idx="minor">
            <a:schemeClr val="tx1"/>
          </a:fontRef>
        </p:style>
      </p:cxnSp>
      <p:sp>
        <p:nvSpPr>
          <p:cNvPr id="11" name="CaixaDeTexto 10">
            <a:extLst>
              <a:ext uri="{FF2B5EF4-FFF2-40B4-BE49-F238E27FC236}">
                <a16:creationId xmlns:a16="http://schemas.microsoft.com/office/drawing/2014/main" id="{B8059CEE-9869-44D6-AA40-B4B8AFC77FF4}"/>
              </a:ext>
            </a:extLst>
          </p:cNvPr>
          <p:cNvSpPr txBox="1"/>
          <p:nvPr/>
        </p:nvSpPr>
        <p:spPr>
          <a:xfrm>
            <a:off x="9411286" y="4350379"/>
            <a:ext cx="1015021" cy="369332"/>
          </a:xfrm>
          <a:prstGeom prst="rect">
            <a:avLst/>
          </a:prstGeom>
          <a:noFill/>
        </p:spPr>
        <p:txBody>
          <a:bodyPr wrap="none" rtlCol="0">
            <a:spAutoFit/>
          </a:bodyPr>
          <a:lstStyle/>
          <a:p>
            <a:r>
              <a:rPr lang="es-AR" b="1" dirty="0">
                <a:solidFill>
                  <a:srgbClr val="FF0000"/>
                </a:solidFill>
              </a:rPr>
              <a:t>+ pampa</a:t>
            </a:r>
          </a:p>
        </p:txBody>
      </p:sp>
      <p:cxnSp>
        <p:nvCxnSpPr>
          <p:cNvPr id="12" name="Conector de Seta Reta 11">
            <a:extLst>
              <a:ext uri="{FF2B5EF4-FFF2-40B4-BE49-F238E27FC236}">
                <a16:creationId xmlns:a16="http://schemas.microsoft.com/office/drawing/2014/main" id="{EC3C5758-B9A3-40D8-A31F-409B14E6B0C1}"/>
              </a:ext>
            </a:extLst>
          </p:cNvPr>
          <p:cNvCxnSpPr>
            <a:cxnSpLocks/>
          </p:cNvCxnSpPr>
          <p:nvPr/>
        </p:nvCxnSpPr>
        <p:spPr>
          <a:xfrm flipV="1">
            <a:off x="5422690" y="3844122"/>
            <a:ext cx="128367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3092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mapa, texto&#10;&#10;Descrição gerada com muito alta confiança">
            <a:extLst>
              <a:ext uri="{FF2B5EF4-FFF2-40B4-BE49-F238E27FC236}">
                <a16:creationId xmlns:a16="http://schemas.microsoft.com/office/drawing/2014/main" id="{355D9FB5-302C-42D4-BB8D-CD014D9EE038}"/>
              </a:ext>
            </a:extLst>
          </p:cNvPr>
          <p:cNvPicPr>
            <a:picLocks noChangeAspect="1"/>
          </p:cNvPicPr>
          <p:nvPr/>
        </p:nvPicPr>
        <p:blipFill rotWithShape="1">
          <a:blip r:embed="rId3">
            <a:extLst>
              <a:ext uri="{28A0092B-C50C-407E-A947-70E740481C1C}">
                <a14:useLocalDpi xmlns:a14="http://schemas.microsoft.com/office/drawing/2010/main" val="0"/>
              </a:ext>
            </a:extLst>
          </a:blip>
          <a:srcRect l="14476" t="12931" r="12022" b="24014"/>
          <a:stretch/>
        </p:blipFill>
        <p:spPr>
          <a:xfrm>
            <a:off x="7104088" y="1466848"/>
            <a:ext cx="3959629" cy="4754547"/>
          </a:xfrm>
          <a:prstGeom prst="rect">
            <a:avLst/>
          </a:prstGeom>
          <a:ln>
            <a:solidFill>
              <a:schemeClr val="tx1"/>
            </a:solidFill>
          </a:ln>
        </p:spPr>
      </p:pic>
      <p:sp>
        <p:nvSpPr>
          <p:cNvPr id="5" name="Retângulo 4">
            <a:extLst>
              <a:ext uri="{FF2B5EF4-FFF2-40B4-BE49-F238E27FC236}">
                <a16:creationId xmlns:a16="http://schemas.microsoft.com/office/drawing/2014/main" id="{04FC0E38-DADF-4DEE-8D10-46D12069559A}"/>
              </a:ext>
            </a:extLst>
          </p:cNvPr>
          <p:cNvSpPr/>
          <p:nvPr/>
        </p:nvSpPr>
        <p:spPr>
          <a:xfrm>
            <a:off x="8778686" y="4691734"/>
            <a:ext cx="309516" cy="4944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Retângulo 5">
            <a:extLst>
              <a:ext uri="{FF2B5EF4-FFF2-40B4-BE49-F238E27FC236}">
                <a16:creationId xmlns:a16="http://schemas.microsoft.com/office/drawing/2014/main" id="{EA815DDD-6497-4838-96F0-8912387E64DA}"/>
              </a:ext>
            </a:extLst>
          </p:cNvPr>
          <p:cNvSpPr/>
          <p:nvPr/>
        </p:nvSpPr>
        <p:spPr>
          <a:xfrm>
            <a:off x="8379237" y="6221395"/>
            <a:ext cx="1966759" cy="369332"/>
          </a:xfrm>
          <a:prstGeom prst="rect">
            <a:avLst/>
          </a:prstGeom>
        </p:spPr>
        <p:txBody>
          <a:bodyPr wrap="square">
            <a:spAutoFit/>
          </a:bodyPr>
          <a:lstStyle/>
          <a:p>
            <a:r>
              <a:rPr lang="es-AR" u="sng" dirty="0"/>
              <a:t>no publicado aún</a:t>
            </a:r>
          </a:p>
        </p:txBody>
      </p:sp>
      <p:sp>
        <p:nvSpPr>
          <p:cNvPr id="7" name="Retângulo 6">
            <a:extLst>
              <a:ext uri="{FF2B5EF4-FFF2-40B4-BE49-F238E27FC236}">
                <a16:creationId xmlns:a16="http://schemas.microsoft.com/office/drawing/2014/main" id="{B5EEEDC9-F57D-4FDA-8463-D00F54CD49E3}"/>
              </a:ext>
            </a:extLst>
          </p:cNvPr>
          <p:cNvSpPr/>
          <p:nvPr/>
        </p:nvSpPr>
        <p:spPr>
          <a:xfrm>
            <a:off x="9362616" y="3844121"/>
            <a:ext cx="407257" cy="593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8" name="CaixaDeTexto 7">
            <a:extLst>
              <a:ext uri="{FF2B5EF4-FFF2-40B4-BE49-F238E27FC236}">
                <a16:creationId xmlns:a16="http://schemas.microsoft.com/office/drawing/2014/main" id="{82933B81-E617-4B8B-A9C5-702C39E52BC5}"/>
              </a:ext>
            </a:extLst>
          </p:cNvPr>
          <p:cNvSpPr txBox="1"/>
          <p:nvPr/>
        </p:nvSpPr>
        <p:spPr>
          <a:xfrm>
            <a:off x="8933444" y="1466849"/>
            <a:ext cx="1895683" cy="646331"/>
          </a:xfrm>
          <a:prstGeom prst="rect">
            <a:avLst/>
          </a:prstGeom>
          <a:noFill/>
        </p:spPr>
        <p:txBody>
          <a:bodyPr wrap="square" rtlCol="0">
            <a:spAutoFit/>
          </a:bodyPr>
          <a:lstStyle/>
          <a:p>
            <a:r>
              <a:rPr lang="es-AR" i="1" dirty="0" err="1"/>
              <a:t>Lonomia</a:t>
            </a:r>
            <a:r>
              <a:rPr lang="es-AR" i="1" dirty="0"/>
              <a:t> </a:t>
            </a:r>
            <a:r>
              <a:rPr lang="es-AR" i="1" dirty="0" err="1"/>
              <a:t>obliqua</a:t>
            </a:r>
            <a:endParaRPr lang="es-AR" i="1" dirty="0"/>
          </a:p>
          <a:p>
            <a:r>
              <a:rPr lang="es-AR" dirty="0"/>
              <a:t>    (1990-2017)</a:t>
            </a:r>
          </a:p>
        </p:txBody>
      </p:sp>
      <p:pic>
        <p:nvPicPr>
          <p:cNvPr id="10" name="Imagem 9" descr="Uma imagem contendo texto, mapa&#10;&#10;Descrição gerada com muito alta confiança">
            <a:extLst>
              <a:ext uri="{FF2B5EF4-FFF2-40B4-BE49-F238E27FC236}">
                <a16:creationId xmlns:a16="http://schemas.microsoft.com/office/drawing/2014/main" id="{CA63F06F-14EB-487A-9634-036BF6C9C6A0}"/>
              </a:ext>
            </a:extLst>
          </p:cNvPr>
          <p:cNvPicPr>
            <a:picLocks noChangeAspect="1"/>
          </p:cNvPicPr>
          <p:nvPr/>
        </p:nvPicPr>
        <p:blipFill rotWithShape="1">
          <a:blip r:embed="rId4">
            <a:extLst>
              <a:ext uri="{28A0092B-C50C-407E-A947-70E740481C1C}">
                <a14:useLocalDpi xmlns:a14="http://schemas.microsoft.com/office/drawing/2010/main" val="0"/>
              </a:ext>
            </a:extLst>
          </a:blip>
          <a:srcRect l="9129" t="19444" r="9915" b="22500"/>
          <a:stretch/>
        </p:blipFill>
        <p:spPr>
          <a:xfrm>
            <a:off x="571500" y="1466849"/>
            <a:ext cx="4686300" cy="4754547"/>
          </a:xfrm>
          <a:prstGeom prst="rect">
            <a:avLst/>
          </a:prstGeom>
          <a:ln>
            <a:solidFill>
              <a:schemeClr val="tx1"/>
            </a:solidFill>
          </a:ln>
        </p:spPr>
      </p:pic>
      <p:sp>
        <p:nvSpPr>
          <p:cNvPr id="11" name="CaixaDeTexto 10">
            <a:extLst>
              <a:ext uri="{FF2B5EF4-FFF2-40B4-BE49-F238E27FC236}">
                <a16:creationId xmlns:a16="http://schemas.microsoft.com/office/drawing/2014/main" id="{DBA187DD-1A7D-46DB-89D7-665E8D1E7D16}"/>
              </a:ext>
            </a:extLst>
          </p:cNvPr>
          <p:cNvSpPr txBox="1"/>
          <p:nvPr/>
        </p:nvSpPr>
        <p:spPr>
          <a:xfrm>
            <a:off x="2114495" y="6221396"/>
            <a:ext cx="1600310" cy="369332"/>
          </a:xfrm>
          <a:prstGeom prst="rect">
            <a:avLst/>
          </a:prstGeom>
          <a:noFill/>
        </p:spPr>
        <p:txBody>
          <a:bodyPr wrap="none" rtlCol="0">
            <a:spAutoFit/>
          </a:bodyPr>
          <a:lstStyle/>
          <a:p>
            <a:r>
              <a:rPr lang="es-AR" dirty="0" err="1"/>
              <a:t>Lemaire</a:t>
            </a:r>
            <a:r>
              <a:rPr lang="es-AR" dirty="0"/>
              <a:t> (2002)</a:t>
            </a:r>
          </a:p>
        </p:txBody>
      </p:sp>
      <p:pic>
        <p:nvPicPr>
          <p:cNvPr id="12" name="Picture 2" descr="Resultado de imagem para rosa dos ventos">
            <a:extLst>
              <a:ext uri="{FF2B5EF4-FFF2-40B4-BE49-F238E27FC236}">
                <a16:creationId xmlns:a16="http://schemas.microsoft.com/office/drawing/2014/main" id="{3FE91FB1-1D76-40AB-ABA9-253C2F4A7B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2295" y="1531405"/>
            <a:ext cx="975766" cy="975766"/>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Conector de Seta Reta 17">
            <a:extLst>
              <a:ext uri="{FF2B5EF4-FFF2-40B4-BE49-F238E27FC236}">
                <a16:creationId xmlns:a16="http://schemas.microsoft.com/office/drawing/2014/main" id="{551CA57A-EC4B-43B3-99B8-A9FEC4B3780C}"/>
              </a:ext>
            </a:extLst>
          </p:cNvPr>
          <p:cNvCxnSpPr/>
          <p:nvPr/>
        </p:nvCxnSpPr>
        <p:spPr>
          <a:xfrm>
            <a:off x="5257800" y="2920621"/>
            <a:ext cx="1770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ítulo 1">
            <a:extLst>
              <a:ext uri="{FF2B5EF4-FFF2-40B4-BE49-F238E27FC236}">
                <a16:creationId xmlns:a16="http://schemas.microsoft.com/office/drawing/2014/main" id="{DAE54C99-1C54-4537-A6BA-3B545B813D0C}"/>
              </a:ext>
            </a:extLst>
          </p:cNvPr>
          <p:cNvSpPr>
            <a:spLocks noGrp="1"/>
          </p:cNvSpPr>
          <p:nvPr>
            <p:ph type="title"/>
          </p:nvPr>
        </p:nvSpPr>
        <p:spPr>
          <a:xfrm>
            <a:off x="838200" y="365125"/>
            <a:ext cx="10515600" cy="1325563"/>
          </a:xfrm>
        </p:spPr>
        <p:txBody>
          <a:bodyPr/>
          <a:lstStyle/>
          <a:p>
            <a:r>
              <a:rPr lang="pt-BR" b="1" dirty="0" err="1"/>
              <a:t>Introducción</a:t>
            </a:r>
            <a:endParaRPr lang="pt-BR" b="1" dirty="0"/>
          </a:p>
        </p:txBody>
      </p:sp>
      <p:sp>
        <p:nvSpPr>
          <p:cNvPr id="2" name="Retângulo 1">
            <a:extLst>
              <a:ext uri="{FF2B5EF4-FFF2-40B4-BE49-F238E27FC236}">
                <a16:creationId xmlns:a16="http://schemas.microsoft.com/office/drawing/2014/main" id="{18466B90-1737-423A-8D9E-DD799F3E8DE4}"/>
              </a:ext>
            </a:extLst>
          </p:cNvPr>
          <p:cNvSpPr/>
          <p:nvPr/>
        </p:nvSpPr>
        <p:spPr>
          <a:xfrm>
            <a:off x="6491750" y="4691733"/>
            <a:ext cx="2441694" cy="369332"/>
          </a:xfrm>
          <a:prstGeom prst="rect">
            <a:avLst/>
          </a:prstGeom>
        </p:spPr>
        <p:txBody>
          <a:bodyPr wrap="none">
            <a:spAutoFit/>
          </a:bodyPr>
          <a:lstStyle/>
          <a:p>
            <a:r>
              <a:rPr lang="pt-BR" dirty="0">
                <a:solidFill>
                  <a:srgbClr val="000000"/>
                </a:solidFill>
                <a:latin typeface="Arial" panose="020B0604020202020204" pitchFamily="34" charset="0"/>
              </a:rPr>
              <a:t>(Sánchez et al., 2015)</a:t>
            </a:r>
            <a:endParaRPr lang="es-AR" dirty="0"/>
          </a:p>
        </p:txBody>
      </p:sp>
    </p:spTree>
    <p:extLst>
      <p:ext uri="{BB962C8B-B14F-4D97-AF65-F5344CB8AC3E}">
        <p14:creationId xmlns:p14="http://schemas.microsoft.com/office/powerpoint/2010/main" val="155825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3FF93D3-694D-4860-85E5-AB20874F2767}"/>
              </a:ext>
            </a:extLst>
          </p:cNvPr>
          <p:cNvSpPr>
            <a:spLocks noGrp="1"/>
          </p:cNvSpPr>
          <p:nvPr>
            <p:ph type="title"/>
          </p:nvPr>
        </p:nvSpPr>
        <p:spPr>
          <a:xfrm>
            <a:off x="838200" y="365125"/>
            <a:ext cx="10515600" cy="1325563"/>
          </a:xfrm>
        </p:spPr>
        <p:txBody>
          <a:bodyPr/>
          <a:lstStyle/>
          <a:p>
            <a:r>
              <a:rPr lang="pt-BR" b="1" dirty="0" err="1"/>
              <a:t>Introducción</a:t>
            </a:r>
            <a:endParaRPr lang="pt-BR" b="1" dirty="0"/>
          </a:p>
        </p:txBody>
      </p:sp>
      <p:pic>
        <p:nvPicPr>
          <p:cNvPr id="6" name="Imagem 5" descr="Uma imagem contendo texto, mapa&#10;&#10;Descrição gerada com muito alta confiança">
            <a:extLst>
              <a:ext uri="{FF2B5EF4-FFF2-40B4-BE49-F238E27FC236}">
                <a16:creationId xmlns:a16="http://schemas.microsoft.com/office/drawing/2014/main" id="{DBE9A3CB-4AFC-474A-91E4-4CA6CE602DD1}"/>
              </a:ext>
            </a:extLst>
          </p:cNvPr>
          <p:cNvPicPr>
            <a:picLocks noChangeAspect="1"/>
          </p:cNvPicPr>
          <p:nvPr/>
        </p:nvPicPr>
        <p:blipFill rotWithShape="1">
          <a:blip r:embed="rId3">
            <a:extLst>
              <a:ext uri="{28A0092B-C50C-407E-A947-70E740481C1C}">
                <a14:useLocalDpi xmlns:a14="http://schemas.microsoft.com/office/drawing/2010/main" val="0"/>
              </a:ext>
            </a:extLst>
          </a:blip>
          <a:srcRect l="9129" t="19444" r="9915" b="22500"/>
          <a:stretch/>
        </p:blipFill>
        <p:spPr>
          <a:xfrm>
            <a:off x="571500" y="1466849"/>
            <a:ext cx="4686300" cy="4754547"/>
          </a:xfrm>
          <a:prstGeom prst="rect">
            <a:avLst/>
          </a:prstGeom>
          <a:ln>
            <a:solidFill>
              <a:schemeClr val="tx1"/>
            </a:solidFill>
          </a:ln>
        </p:spPr>
      </p:pic>
      <p:sp>
        <p:nvSpPr>
          <p:cNvPr id="7" name="CaixaDeTexto 6">
            <a:extLst>
              <a:ext uri="{FF2B5EF4-FFF2-40B4-BE49-F238E27FC236}">
                <a16:creationId xmlns:a16="http://schemas.microsoft.com/office/drawing/2014/main" id="{7B3CAD60-74BE-4D51-8712-A9E8C5DB570E}"/>
              </a:ext>
            </a:extLst>
          </p:cNvPr>
          <p:cNvSpPr txBox="1"/>
          <p:nvPr/>
        </p:nvSpPr>
        <p:spPr>
          <a:xfrm>
            <a:off x="2114495" y="6221396"/>
            <a:ext cx="1600310" cy="369332"/>
          </a:xfrm>
          <a:prstGeom prst="rect">
            <a:avLst/>
          </a:prstGeom>
          <a:noFill/>
        </p:spPr>
        <p:txBody>
          <a:bodyPr wrap="none" rtlCol="0">
            <a:spAutoFit/>
          </a:bodyPr>
          <a:lstStyle/>
          <a:p>
            <a:r>
              <a:rPr lang="es-AR" dirty="0" err="1"/>
              <a:t>Lemaire</a:t>
            </a:r>
            <a:r>
              <a:rPr lang="es-AR" dirty="0"/>
              <a:t> (2002)</a:t>
            </a:r>
          </a:p>
        </p:txBody>
      </p:sp>
      <p:pic>
        <p:nvPicPr>
          <p:cNvPr id="6146" name="Picture 2" descr="Resultado de imagem para rosa dos ventos">
            <a:extLst>
              <a:ext uri="{FF2B5EF4-FFF2-40B4-BE49-F238E27FC236}">
                <a16:creationId xmlns:a16="http://schemas.microsoft.com/office/drawing/2014/main" id="{CFB1BCD5-B573-4734-9FAB-718213EB5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2295" y="1531405"/>
            <a:ext cx="975766" cy="975766"/>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20">
            <a:extLst>
              <a:ext uri="{FF2B5EF4-FFF2-40B4-BE49-F238E27FC236}">
                <a16:creationId xmlns:a16="http://schemas.microsoft.com/office/drawing/2014/main" id="{536DDD68-007E-4F1D-A3F8-D84145B5006E}"/>
              </a:ext>
            </a:extLst>
          </p:cNvPr>
          <p:cNvSpPr txBox="1"/>
          <p:nvPr/>
        </p:nvSpPr>
        <p:spPr>
          <a:xfrm>
            <a:off x="3433661" y="3402205"/>
            <a:ext cx="292068" cy="369332"/>
          </a:xfrm>
          <a:prstGeom prst="rect">
            <a:avLst/>
          </a:prstGeom>
          <a:noFill/>
        </p:spPr>
        <p:txBody>
          <a:bodyPr wrap="none" rtlCol="0">
            <a:spAutoFit/>
          </a:bodyPr>
          <a:lstStyle/>
          <a:p>
            <a:r>
              <a:rPr lang="es-AR" dirty="0">
                <a:solidFill>
                  <a:srgbClr val="FF0000"/>
                </a:solidFill>
              </a:rPr>
              <a:t>?</a:t>
            </a:r>
          </a:p>
        </p:txBody>
      </p:sp>
      <p:sp>
        <p:nvSpPr>
          <p:cNvPr id="23" name="Retângulo 22">
            <a:extLst>
              <a:ext uri="{FF2B5EF4-FFF2-40B4-BE49-F238E27FC236}">
                <a16:creationId xmlns:a16="http://schemas.microsoft.com/office/drawing/2014/main" id="{8B19C1CB-25BE-4441-A02D-3D648570372B}"/>
              </a:ext>
            </a:extLst>
          </p:cNvPr>
          <p:cNvSpPr/>
          <p:nvPr/>
        </p:nvSpPr>
        <p:spPr>
          <a:xfrm>
            <a:off x="3246033" y="3253949"/>
            <a:ext cx="629587" cy="5175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CaixaDeTexto 23">
            <a:extLst>
              <a:ext uri="{FF2B5EF4-FFF2-40B4-BE49-F238E27FC236}">
                <a16:creationId xmlns:a16="http://schemas.microsoft.com/office/drawing/2014/main" id="{CEE329C2-B18A-4E1A-A408-4283B5107402}"/>
              </a:ext>
            </a:extLst>
          </p:cNvPr>
          <p:cNvSpPr txBox="1"/>
          <p:nvPr/>
        </p:nvSpPr>
        <p:spPr>
          <a:xfrm>
            <a:off x="3875620" y="3358854"/>
            <a:ext cx="2387770" cy="307777"/>
          </a:xfrm>
          <a:prstGeom prst="rect">
            <a:avLst/>
          </a:prstGeom>
          <a:noFill/>
        </p:spPr>
        <p:txBody>
          <a:bodyPr wrap="none" rtlCol="0">
            <a:spAutoFit/>
          </a:bodyPr>
          <a:lstStyle/>
          <a:p>
            <a:r>
              <a:rPr lang="es-AR" sz="1400" dirty="0"/>
              <a:t>Zoroastro de Alvarenga (1912)</a:t>
            </a:r>
          </a:p>
        </p:txBody>
      </p:sp>
      <p:sp>
        <p:nvSpPr>
          <p:cNvPr id="25" name="CaixaDeTexto 24">
            <a:extLst>
              <a:ext uri="{FF2B5EF4-FFF2-40B4-BE49-F238E27FC236}">
                <a16:creationId xmlns:a16="http://schemas.microsoft.com/office/drawing/2014/main" id="{86EC3C8D-7A95-40AC-892C-5AEBB028E64D}"/>
              </a:ext>
            </a:extLst>
          </p:cNvPr>
          <p:cNvSpPr txBox="1"/>
          <p:nvPr/>
        </p:nvSpPr>
        <p:spPr>
          <a:xfrm>
            <a:off x="2927737" y="1821930"/>
            <a:ext cx="1194558" cy="276999"/>
          </a:xfrm>
          <a:prstGeom prst="rect">
            <a:avLst/>
          </a:prstGeom>
          <a:noFill/>
        </p:spPr>
        <p:txBody>
          <a:bodyPr wrap="none" rtlCol="0">
            <a:spAutoFit/>
          </a:bodyPr>
          <a:lstStyle/>
          <a:p>
            <a:r>
              <a:rPr lang="es-AR" sz="1200" dirty="0"/>
              <a:t>1960 – 1970 (…)</a:t>
            </a:r>
          </a:p>
        </p:txBody>
      </p:sp>
      <p:sp>
        <p:nvSpPr>
          <p:cNvPr id="26" name="CaixaDeTexto 25">
            <a:extLst>
              <a:ext uri="{FF2B5EF4-FFF2-40B4-BE49-F238E27FC236}">
                <a16:creationId xmlns:a16="http://schemas.microsoft.com/office/drawing/2014/main" id="{15DCC749-8231-474B-8961-1E4F40733174}"/>
              </a:ext>
            </a:extLst>
          </p:cNvPr>
          <p:cNvSpPr txBox="1"/>
          <p:nvPr/>
        </p:nvSpPr>
        <p:spPr>
          <a:xfrm>
            <a:off x="3080840" y="4140547"/>
            <a:ext cx="930063" cy="276999"/>
          </a:xfrm>
          <a:prstGeom prst="rect">
            <a:avLst/>
          </a:prstGeom>
          <a:noFill/>
        </p:spPr>
        <p:txBody>
          <a:bodyPr wrap="none" rtlCol="0">
            <a:spAutoFit/>
          </a:bodyPr>
          <a:lstStyle/>
          <a:p>
            <a:r>
              <a:rPr lang="es-AR" sz="1200" dirty="0"/>
              <a:t>1989 - 2017</a:t>
            </a:r>
          </a:p>
        </p:txBody>
      </p:sp>
      <p:sp>
        <p:nvSpPr>
          <p:cNvPr id="6148" name="CaixaDeTexto 6147">
            <a:extLst>
              <a:ext uri="{FF2B5EF4-FFF2-40B4-BE49-F238E27FC236}">
                <a16:creationId xmlns:a16="http://schemas.microsoft.com/office/drawing/2014/main" id="{EEF64392-9532-4146-BE5F-AA821B30D849}"/>
              </a:ext>
            </a:extLst>
          </p:cNvPr>
          <p:cNvSpPr txBox="1"/>
          <p:nvPr/>
        </p:nvSpPr>
        <p:spPr>
          <a:xfrm>
            <a:off x="6356030" y="4122987"/>
            <a:ext cx="5068952" cy="1384995"/>
          </a:xfrm>
          <a:prstGeom prst="rect">
            <a:avLst/>
          </a:prstGeom>
          <a:noFill/>
        </p:spPr>
        <p:txBody>
          <a:bodyPr wrap="none" rtlCol="0">
            <a:spAutoFit/>
          </a:bodyPr>
          <a:lstStyle/>
          <a:p>
            <a:pPr algn="ctr"/>
            <a:endParaRPr lang="es-AR" sz="1400" i="1" dirty="0"/>
          </a:p>
          <a:p>
            <a:pPr algn="ctr"/>
            <a:r>
              <a:rPr lang="es-AR" sz="1400" i="1" dirty="0" err="1"/>
              <a:t>Lonomia</a:t>
            </a:r>
            <a:r>
              <a:rPr lang="es-AR" sz="1400" i="1" dirty="0"/>
              <a:t> </a:t>
            </a:r>
            <a:r>
              <a:rPr lang="es-AR" sz="1400" i="1" dirty="0" err="1"/>
              <a:t>achelous</a:t>
            </a:r>
            <a:r>
              <a:rPr lang="es-AR" sz="1400" i="1" dirty="0"/>
              <a:t> </a:t>
            </a:r>
            <a:r>
              <a:rPr lang="es-AR" sz="1400" dirty="0"/>
              <a:t>1960 – 2017 (norte y noroeste)</a:t>
            </a:r>
          </a:p>
          <a:p>
            <a:pPr algn="ctr"/>
            <a:endParaRPr lang="es-AR" sz="1400" dirty="0"/>
          </a:p>
          <a:p>
            <a:pPr algn="ctr"/>
            <a:r>
              <a:rPr lang="es-AR" sz="1400" i="1" dirty="0" err="1"/>
              <a:t>Lonomia</a:t>
            </a:r>
            <a:r>
              <a:rPr lang="es-AR" sz="1400" i="1" dirty="0"/>
              <a:t> </a:t>
            </a:r>
            <a:r>
              <a:rPr lang="es-AR" sz="1400" i="1" dirty="0" err="1"/>
              <a:t>obliqua</a:t>
            </a:r>
            <a:r>
              <a:rPr lang="es-AR" sz="1400" i="1" dirty="0"/>
              <a:t> </a:t>
            </a:r>
            <a:r>
              <a:rPr lang="es-AR" sz="1400" dirty="0"/>
              <a:t>1989 – 2017 (sur y sudeste)</a:t>
            </a:r>
          </a:p>
          <a:p>
            <a:pPr algn="ctr"/>
            <a:endParaRPr lang="es-AR" sz="1400" dirty="0"/>
          </a:p>
          <a:p>
            <a:r>
              <a:rPr lang="es-AR" sz="1400" b="1" dirty="0"/>
              <a:t>&gt; 1000 accidentes y 39 </a:t>
            </a:r>
            <a:r>
              <a:rPr lang="es-AR" sz="1400" b="1" dirty="0" err="1"/>
              <a:t>mortes</a:t>
            </a:r>
            <a:r>
              <a:rPr lang="es-AR" sz="1400" b="1" dirty="0"/>
              <a:t> </a:t>
            </a:r>
            <a:r>
              <a:rPr lang="pt-BR" sz="1400" b="1" dirty="0"/>
              <a:t>(</a:t>
            </a:r>
            <a:r>
              <a:rPr lang="pt-BR" sz="1400" b="1" dirty="0" err="1"/>
              <a:t>Chudzinski-Tavassi</a:t>
            </a:r>
            <a:r>
              <a:rPr lang="pt-BR" sz="1400" b="1" dirty="0"/>
              <a:t> &amp; </a:t>
            </a:r>
            <a:r>
              <a:rPr lang="pt-BR" sz="1400" b="1" dirty="0" err="1"/>
              <a:t>Zannin</a:t>
            </a:r>
            <a:r>
              <a:rPr lang="pt-BR" sz="1400" b="1" dirty="0"/>
              <a:t> 2011)</a:t>
            </a:r>
            <a:endParaRPr lang="es-AR" sz="1400" b="1" dirty="0"/>
          </a:p>
        </p:txBody>
      </p:sp>
      <p:pic>
        <p:nvPicPr>
          <p:cNvPr id="39" name="Imagem 38" descr="http://zh.rbsdirect.com.br/imagesrc/22577697.jpg?w=640">
            <a:extLst>
              <a:ext uri="{FF2B5EF4-FFF2-40B4-BE49-F238E27FC236}">
                <a16:creationId xmlns:a16="http://schemas.microsoft.com/office/drawing/2014/main" id="{CD03F73C-D1DE-41C1-A7C7-EFFED12E7BF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276524" y="1818793"/>
            <a:ext cx="3227963" cy="2321754"/>
          </a:xfrm>
          <a:prstGeom prst="rect">
            <a:avLst/>
          </a:prstGeom>
          <a:noFill/>
          <a:ln>
            <a:solidFill>
              <a:schemeClr val="tx1"/>
            </a:solidFill>
          </a:ln>
        </p:spPr>
      </p:pic>
      <p:cxnSp>
        <p:nvCxnSpPr>
          <p:cNvPr id="6150" name="Conector de Seta Reta 6149">
            <a:extLst>
              <a:ext uri="{FF2B5EF4-FFF2-40B4-BE49-F238E27FC236}">
                <a16:creationId xmlns:a16="http://schemas.microsoft.com/office/drawing/2014/main" id="{42FCB1EA-EA06-4613-B8A5-883E814D3607}"/>
              </a:ext>
            </a:extLst>
          </p:cNvPr>
          <p:cNvCxnSpPr/>
          <p:nvPr/>
        </p:nvCxnSpPr>
        <p:spPr>
          <a:xfrm>
            <a:off x="5257800" y="2920621"/>
            <a:ext cx="17707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28D2BE77-0C3C-447A-8671-D7582C086480}"/>
              </a:ext>
            </a:extLst>
          </p:cNvPr>
          <p:cNvSpPr/>
          <p:nvPr/>
        </p:nvSpPr>
        <p:spPr>
          <a:xfrm>
            <a:off x="9366968" y="13037"/>
            <a:ext cx="2851935" cy="369332"/>
          </a:xfrm>
          <a:prstGeom prst="rect">
            <a:avLst/>
          </a:prstGeom>
        </p:spPr>
        <p:txBody>
          <a:bodyPr wrap="none">
            <a:spAutoFit/>
          </a:bodyPr>
          <a:lstStyle/>
          <a:p>
            <a:r>
              <a:rPr lang="es-AR" dirty="0">
                <a:latin typeface="Calibri" panose="020F0502020204030204" pitchFamily="34" charset="0"/>
                <a:ea typeface="Calibri" panose="020F0502020204030204" pitchFamily="34" charset="0"/>
                <a:cs typeface="Times New Roman" panose="02020603050405020304" pitchFamily="18" charset="0"/>
              </a:rPr>
              <a:t>Arocha-Piñango et al. (2011)</a:t>
            </a:r>
            <a:endParaRPr lang="es-AR" dirty="0"/>
          </a:p>
        </p:txBody>
      </p:sp>
    </p:spTree>
    <p:extLst>
      <p:ext uri="{BB962C8B-B14F-4D97-AF65-F5344CB8AC3E}">
        <p14:creationId xmlns:p14="http://schemas.microsoft.com/office/powerpoint/2010/main" val="17840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animBg="1"/>
      <p:bldP spid="24"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DA3E789-E875-4B92-9667-E9B80D7090BD}"/>
              </a:ext>
            </a:extLst>
          </p:cNvPr>
          <p:cNvSpPr>
            <a:spLocks noGrp="1"/>
          </p:cNvSpPr>
          <p:nvPr>
            <p:ph type="title"/>
          </p:nvPr>
        </p:nvSpPr>
        <p:spPr>
          <a:xfrm>
            <a:off x="838200" y="365125"/>
            <a:ext cx="10515600" cy="1325563"/>
          </a:xfrm>
        </p:spPr>
        <p:txBody>
          <a:bodyPr/>
          <a:lstStyle/>
          <a:p>
            <a:r>
              <a:rPr lang="pt-BR" b="1" dirty="0" err="1"/>
              <a:t>Introducción</a:t>
            </a:r>
            <a:endParaRPr lang="pt-BR" b="1" dirty="0"/>
          </a:p>
        </p:txBody>
      </p:sp>
      <p:graphicFrame>
        <p:nvGraphicFramePr>
          <p:cNvPr id="11" name="Objeto 10">
            <a:extLst>
              <a:ext uri="{FF2B5EF4-FFF2-40B4-BE49-F238E27FC236}">
                <a16:creationId xmlns:a16="http://schemas.microsoft.com/office/drawing/2014/main" id="{15F56428-7D99-4121-9B02-8F3E5B868C52}"/>
              </a:ext>
            </a:extLst>
          </p:cNvPr>
          <p:cNvGraphicFramePr>
            <a:graphicFrameLocks noChangeAspect="1"/>
          </p:cNvGraphicFramePr>
          <p:nvPr>
            <p:extLst>
              <p:ext uri="{D42A27DB-BD31-4B8C-83A1-F6EECF244321}">
                <p14:modId xmlns:p14="http://schemas.microsoft.com/office/powerpoint/2010/main" val="655889545"/>
              </p:ext>
            </p:extLst>
          </p:nvPr>
        </p:nvGraphicFramePr>
        <p:xfrm>
          <a:off x="7169982" y="2986900"/>
          <a:ext cx="777457" cy="1019035"/>
        </p:xfrm>
        <a:graphic>
          <a:graphicData uri="http://schemas.openxmlformats.org/presentationml/2006/ole">
            <mc:AlternateContent xmlns:mc="http://schemas.openxmlformats.org/markup-compatibility/2006">
              <mc:Choice xmlns:v="urn:schemas-microsoft-com:vml" Requires="v">
                <p:oleObj name="CorelDRAW" r:id="rId3" imgW="2856558" imgH="3743860" progId="CorelDraw.Graphic.18">
                  <p:embed/>
                </p:oleObj>
              </mc:Choice>
              <mc:Fallback>
                <p:oleObj name="CorelDRAW" r:id="rId3" imgW="2856558" imgH="3743860" progId="CorelDraw.Graphic.18">
                  <p:embed/>
                  <p:pic>
                    <p:nvPicPr>
                      <p:cNvPr id="11" name="Objeto 10">
                        <a:extLst>
                          <a:ext uri="{FF2B5EF4-FFF2-40B4-BE49-F238E27FC236}">
                            <a16:creationId xmlns:a16="http://schemas.microsoft.com/office/drawing/2014/main" id="{15F56428-7D99-4121-9B02-8F3E5B868C52}"/>
                          </a:ext>
                        </a:extLst>
                      </p:cNvPr>
                      <p:cNvPicPr/>
                      <p:nvPr/>
                    </p:nvPicPr>
                    <p:blipFill>
                      <a:blip r:embed="rId4"/>
                      <a:stretch>
                        <a:fillRect/>
                      </a:stretch>
                    </p:blipFill>
                    <p:spPr>
                      <a:xfrm>
                        <a:off x="7169982" y="2986900"/>
                        <a:ext cx="777457" cy="1019035"/>
                      </a:xfrm>
                      <a:prstGeom prst="rect">
                        <a:avLst/>
                      </a:prstGeom>
                    </p:spPr>
                  </p:pic>
                </p:oleObj>
              </mc:Fallback>
            </mc:AlternateContent>
          </a:graphicData>
        </a:graphic>
      </p:graphicFrame>
      <p:pic>
        <p:nvPicPr>
          <p:cNvPr id="15" name="Imagem 14" descr="http://zh.rbsdirect.com.br/imagesrc/22577697.jpg?w=640">
            <a:extLst>
              <a:ext uri="{FF2B5EF4-FFF2-40B4-BE49-F238E27FC236}">
                <a16:creationId xmlns:a16="http://schemas.microsoft.com/office/drawing/2014/main" id="{59E85F52-B489-4234-9A87-77B80BAE2FB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690177" y="3019832"/>
            <a:ext cx="2379322" cy="1783572"/>
          </a:xfrm>
          <a:prstGeom prst="rect">
            <a:avLst/>
          </a:prstGeom>
          <a:noFill/>
          <a:ln>
            <a:solidFill>
              <a:schemeClr val="tx1"/>
            </a:solidFill>
          </a:ln>
        </p:spPr>
      </p:pic>
      <p:sp>
        <p:nvSpPr>
          <p:cNvPr id="22" name="CaixaDeTexto 21">
            <a:extLst>
              <a:ext uri="{FF2B5EF4-FFF2-40B4-BE49-F238E27FC236}">
                <a16:creationId xmlns:a16="http://schemas.microsoft.com/office/drawing/2014/main" id="{B907DF71-4FC1-46BC-8B1E-E73896EBA559}"/>
              </a:ext>
            </a:extLst>
          </p:cNvPr>
          <p:cNvSpPr txBox="1"/>
          <p:nvPr/>
        </p:nvSpPr>
        <p:spPr>
          <a:xfrm>
            <a:off x="6515569" y="840070"/>
            <a:ext cx="1172822" cy="369332"/>
          </a:xfrm>
          <a:prstGeom prst="rect">
            <a:avLst/>
          </a:prstGeom>
          <a:noFill/>
        </p:spPr>
        <p:txBody>
          <a:bodyPr wrap="none" rtlCol="0">
            <a:spAutoFit/>
          </a:bodyPr>
          <a:lstStyle/>
          <a:p>
            <a:r>
              <a:rPr lang="es-AR" dirty="0" err="1"/>
              <a:t>Hipoteses</a:t>
            </a:r>
            <a:r>
              <a:rPr lang="es-AR" dirty="0"/>
              <a:t>:</a:t>
            </a:r>
          </a:p>
        </p:txBody>
      </p:sp>
      <p:graphicFrame>
        <p:nvGraphicFramePr>
          <p:cNvPr id="25" name="Objeto 24">
            <a:extLst>
              <a:ext uri="{FF2B5EF4-FFF2-40B4-BE49-F238E27FC236}">
                <a16:creationId xmlns:a16="http://schemas.microsoft.com/office/drawing/2014/main" id="{D700F8A5-2864-41F7-A256-5672BBB219BA}"/>
              </a:ext>
            </a:extLst>
          </p:cNvPr>
          <p:cNvGraphicFramePr>
            <a:graphicFrameLocks noChangeAspect="1"/>
          </p:cNvGraphicFramePr>
          <p:nvPr>
            <p:extLst>
              <p:ext uri="{D42A27DB-BD31-4B8C-83A1-F6EECF244321}">
                <p14:modId xmlns:p14="http://schemas.microsoft.com/office/powerpoint/2010/main" val="61975410"/>
              </p:ext>
            </p:extLst>
          </p:nvPr>
        </p:nvGraphicFramePr>
        <p:xfrm>
          <a:off x="6096000" y="3019832"/>
          <a:ext cx="737583" cy="971073"/>
        </p:xfrm>
        <a:graphic>
          <a:graphicData uri="http://schemas.openxmlformats.org/presentationml/2006/ole">
            <mc:AlternateContent xmlns:mc="http://schemas.openxmlformats.org/markup-compatibility/2006">
              <mc:Choice xmlns:v="urn:schemas-microsoft-com:vml" Requires="v">
                <p:oleObj name="CorelDRAW" r:id="rId6" imgW="2856558" imgH="3743860" progId="CorelDraw.Graphic.18">
                  <p:embed/>
                </p:oleObj>
              </mc:Choice>
              <mc:Fallback>
                <p:oleObj name="CorelDRAW" r:id="rId6" imgW="2856558" imgH="3743860" progId="CorelDraw.Graphic.18">
                  <p:embed/>
                  <p:pic>
                    <p:nvPicPr>
                      <p:cNvPr id="25" name="Objeto 24">
                        <a:extLst>
                          <a:ext uri="{FF2B5EF4-FFF2-40B4-BE49-F238E27FC236}">
                            <a16:creationId xmlns:a16="http://schemas.microsoft.com/office/drawing/2014/main" id="{D700F8A5-2864-41F7-A256-5672BBB219BA}"/>
                          </a:ext>
                        </a:extLst>
                      </p:cNvPr>
                      <p:cNvPicPr/>
                      <p:nvPr/>
                    </p:nvPicPr>
                    <p:blipFill>
                      <a:blip r:embed="rId7"/>
                      <a:stretch>
                        <a:fillRect/>
                      </a:stretch>
                    </p:blipFill>
                    <p:spPr>
                      <a:xfrm>
                        <a:off x="6096000" y="3019832"/>
                        <a:ext cx="737583" cy="971073"/>
                      </a:xfrm>
                      <a:prstGeom prst="rect">
                        <a:avLst/>
                      </a:prstGeom>
                    </p:spPr>
                  </p:pic>
                </p:oleObj>
              </mc:Fallback>
            </mc:AlternateContent>
          </a:graphicData>
        </a:graphic>
      </p:graphicFrame>
      <p:pic>
        <p:nvPicPr>
          <p:cNvPr id="30" name="Picture 2" descr="Imagem relacionada">
            <a:extLst>
              <a:ext uri="{FF2B5EF4-FFF2-40B4-BE49-F238E27FC236}">
                <a16:creationId xmlns:a16="http://schemas.microsoft.com/office/drawing/2014/main" id="{728F5E6E-DF67-405E-AEDF-32809BE348B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21410764">
            <a:off x="8519442" y="3289582"/>
            <a:ext cx="760598" cy="410723"/>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Agrupar 49">
            <a:extLst>
              <a:ext uri="{FF2B5EF4-FFF2-40B4-BE49-F238E27FC236}">
                <a16:creationId xmlns:a16="http://schemas.microsoft.com/office/drawing/2014/main" id="{36EA6AF8-10C5-4BDD-BAED-66BE17220BE2}"/>
              </a:ext>
            </a:extLst>
          </p:cNvPr>
          <p:cNvGrpSpPr/>
          <p:nvPr/>
        </p:nvGrpSpPr>
        <p:grpSpPr>
          <a:xfrm>
            <a:off x="9654870" y="2473924"/>
            <a:ext cx="1698930" cy="1091815"/>
            <a:chOff x="10488693" y="2810658"/>
            <a:chExt cx="910691" cy="563714"/>
          </a:xfrm>
        </p:grpSpPr>
        <p:graphicFrame>
          <p:nvGraphicFramePr>
            <p:cNvPr id="40" name="Objeto 39">
              <a:extLst>
                <a:ext uri="{FF2B5EF4-FFF2-40B4-BE49-F238E27FC236}">
                  <a16:creationId xmlns:a16="http://schemas.microsoft.com/office/drawing/2014/main" id="{F5BA5F75-82CB-4A56-8C75-FF2D73A9A117}"/>
                </a:ext>
              </a:extLst>
            </p:cNvPr>
            <p:cNvGraphicFramePr>
              <a:graphicFrameLocks noChangeAspect="1"/>
            </p:cNvGraphicFramePr>
            <p:nvPr>
              <p:extLst>
                <p:ext uri="{D42A27DB-BD31-4B8C-83A1-F6EECF244321}">
                  <p14:modId xmlns:p14="http://schemas.microsoft.com/office/powerpoint/2010/main" val="4115300288"/>
                </p:ext>
              </p:extLst>
            </p:nvPr>
          </p:nvGraphicFramePr>
          <p:xfrm>
            <a:off x="10488693" y="2810658"/>
            <a:ext cx="430077" cy="563714"/>
          </p:xfrm>
          <a:graphic>
            <a:graphicData uri="http://schemas.openxmlformats.org/presentationml/2006/ole">
              <mc:AlternateContent xmlns:mc="http://schemas.openxmlformats.org/markup-compatibility/2006">
                <mc:Choice xmlns:v="urn:schemas-microsoft-com:vml" Requires="v">
                  <p:oleObj name="CorelDRAW" r:id="rId3" imgW="2856558" imgH="3743860" progId="CorelDraw.Graphic.18">
                    <p:embed/>
                  </p:oleObj>
                </mc:Choice>
                <mc:Fallback>
                  <p:oleObj name="CorelDRAW" r:id="rId3" imgW="2856558" imgH="3743860" progId="CorelDraw.Graphic.18">
                    <p:embed/>
                    <p:pic>
                      <p:nvPicPr>
                        <p:cNvPr id="40" name="Objeto 39">
                          <a:extLst>
                            <a:ext uri="{FF2B5EF4-FFF2-40B4-BE49-F238E27FC236}">
                              <a16:creationId xmlns:a16="http://schemas.microsoft.com/office/drawing/2014/main" id="{F5BA5F75-82CB-4A56-8C75-FF2D73A9A117}"/>
                            </a:ext>
                          </a:extLst>
                        </p:cNvPr>
                        <p:cNvPicPr/>
                        <p:nvPr/>
                      </p:nvPicPr>
                      <p:blipFill>
                        <a:blip r:embed="rId4"/>
                        <a:stretch>
                          <a:fillRect/>
                        </a:stretch>
                      </p:blipFill>
                      <p:spPr>
                        <a:xfrm>
                          <a:off x="10488693" y="2810658"/>
                          <a:ext cx="430077" cy="563714"/>
                        </a:xfrm>
                        <a:prstGeom prst="rect">
                          <a:avLst/>
                        </a:prstGeom>
                      </p:spPr>
                    </p:pic>
                  </p:oleObj>
                </mc:Fallback>
              </mc:AlternateContent>
            </a:graphicData>
          </a:graphic>
        </p:graphicFrame>
        <p:graphicFrame>
          <p:nvGraphicFramePr>
            <p:cNvPr id="41" name="Objeto 40">
              <a:extLst>
                <a:ext uri="{FF2B5EF4-FFF2-40B4-BE49-F238E27FC236}">
                  <a16:creationId xmlns:a16="http://schemas.microsoft.com/office/drawing/2014/main" id="{6DE8308B-FD2B-4DEF-BBA1-4194F3AE0701}"/>
                </a:ext>
              </a:extLst>
            </p:cNvPr>
            <p:cNvGraphicFramePr>
              <a:graphicFrameLocks noChangeAspect="1"/>
            </p:cNvGraphicFramePr>
            <p:nvPr>
              <p:extLst>
                <p:ext uri="{D42A27DB-BD31-4B8C-83A1-F6EECF244321}">
                  <p14:modId xmlns:p14="http://schemas.microsoft.com/office/powerpoint/2010/main" val="718805220"/>
                </p:ext>
              </p:extLst>
            </p:nvPr>
          </p:nvGraphicFramePr>
          <p:xfrm>
            <a:off x="10969307" y="2810658"/>
            <a:ext cx="430077" cy="563714"/>
          </p:xfrm>
          <a:graphic>
            <a:graphicData uri="http://schemas.openxmlformats.org/presentationml/2006/ole">
              <mc:AlternateContent xmlns:mc="http://schemas.openxmlformats.org/markup-compatibility/2006">
                <mc:Choice xmlns:v="urn:schemas-microsoft-com:vml" Requires="v">
                  <p:oleObj name="CorelDRAW" r:id="rId3" imgW="2856558" imgH="3743860" progId="CorelDraw.Graphic.18">
                    <p:embed/>
                  </p:oleObj>
                </mc:Choice>
                <mc:Fallback>
                  <p:oleObj name="CorelDRAW" r:id="rId3" imgW="2856558" imgH="3743860" progId="CorelDraw.Graphic.18">
                    <p:embed/>
                    <p:pic>
                      <p:nvPicPr>
                        <p:cNvPr id="41" name="Objeto 40">
                          <a:extLst>
                            <a:ext uri="{FF2B5EF4-FFF2-40B4-BE49-F238E27FC236}">
                              <a16:creationId xmlns:a16="http://schemas.microsoft.com/office/drawing/2014/main" id="{6DE8308B-FD2B-4DEF-BBA1-4194F3AE0701}"/>
                            </a:ext>
                          </a:extLst>
                        </p:cNvPr>
                        <p:cNvPicPr/>
                        <p:nvPr/>
                      </p:nvPicPr>
                      <p:blipFill>
                        <a:blip r:embed="rId4"/>
                        <a:stretch>
                          <a:fillRect/>
                        </a:stretch>
                      </p:blipFill>
                      <p:spPr>
                        <a:xfrm>
                          <a:off x="10969307" y="2810658"/>
                          <a:ext cx="430077" cy="563714"/>
                        </a:xfrm>
                        <a:prstGeom prst="rect">
                          <a:avLst/>
                        </a:prstGeom>
                      </p:spPr>
                    </p:pic>
                  </p:oleObj>
                </mc:Fallback>
              </mc:AlternateContent>
            </a:graphicData>
          </a:graphic>
        </p:graphicFrame>
        <p:sp>
          <p:nvSpPr>
            <p:cNvPr id="42" name="Elipse 41">
              <a:extLst>
                <a:ext uri="{FF2B5EF4-FFF2-40B4-BE49-F238E27FC236}">
                  <a16:creationId xmlns:a16="http://schemas.microsoft.com/office/drawing/2014/main" id="{CFE14657-77F0-4557-862A-235679008CEB}"/>
                </a:ext>
              </a:extLst>
            </p:cNvPr>
            <p:cNvSpPr/>
            <p:nvPr/>
          </p:nvSpPr>
          <p:spPr>
            <a:xfrm>
              <a:off x="10628811" y="2872309"/>
              <a:ext cx="45719" cy="467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3" name="Elipse 42">
              <a:extLst>
                <a:ext uri="{FF2B5EF4-FFF2-40B4-BE49-F238E27FC236}">
                  <a16:creationId xmlns:a16="http://schemas.microsoft.com/office/drawing/2014/main" id="{37CDD698-3D33-44CC-ADE3-3225DE8307A4}"/>
                </a:ext>
              </a:extLst>
            </p:cNvPr>
            <p:cNvSpPr/>
            <p:nvPr/>
          </p:nvSpPr>
          <p:spPr>
            <a:xfrm>
              <a:off x="10781211" y="3024709"/>
              <a:ext cx="45719" cy="467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Elipse 43">
              <a:extLst>
                <a:ext uri="{FF2B5EF4-FFF2-40B4-BE49-F238E27FC236}">
                  <a16:creationId xmlns:a16="http://schemas.microsoft.com/office/drawing/2014/main" id="{BDD58E18-7BC3-4381-9574-8D06856D9FCA}"/>
                </a:ext>
              </a:extLst>
            </p:cNvPr>
            <p:cNvSpPr/>
            <p:nvPr/>
          </p:nvSpPr>
          <p:spPr>
            <a:xfrm>
              <a:off x="10545236" y="2977915"/>
              <a:ext cx="45719" cy="467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5" name="Elipse 44">
              <a:extLst>
                <a:ext uri="{FF2B5EF4-FFF2-40B4-BE49-F238E27FC236}">
                  <a16:creationId xmlns:a16="http://schemas.microsoft.com/office/drawing/2014/main" id="{03CC41BE-0E6B-4323-A42A-E4A26FD58A2A}"/>
                </a:ext>
              </a:extLst>
            </p:cNvPr>
            <p:cNvSpPr/>
            <p:nvPr/>
          </p:nvSpPr>
          <p:spPr>
            <a:xfrm>
              <a:off x="10758351" y="2918777"/>
              <a:ext cx="45719" cy="467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6" name="Elipse 45">
              <a:extLst>
                <a:ext uri="{FF2B5EF4-FFF2-40B4-BE49-F238E27FC236}">
                  <a16:creationId xmlns:a16="http://schemas.microsoft.com/office/drawing/2014/main" id="{7775A6DE-93A8-47B6-A13C-E1F23D76F382}"/>
                </a:ext>
              </a:extLst>
            </p:cNvPr>
            <p:cNvSpPr/>
            <p:nvPr/>
          </p:nvSpPr>
          <p:spPr>
            <a:xfrm>
              <a:off x="11040363" y="2895380"/>
              <a:ext cx="45719" cy="467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7" name="Elipse 46">
              <a:extLst>
                <a:ext uri="{FF2B5EF4-FFF2-40B4-BE49-F238E27FC236}">
                  <a16:creationId xmlns:a16="http://schemas.microsoft.com/office/drawing/2014/main" id="{E1B75E06-48A4-457D-978F-0F136EB5FC47}"/>
                </a:ext>
              </a:extLst>
            </p:cNvPr>
            <p:cNvSpPr/>
            <p:nvPr/>
          </p:nvSpPr>
          <p:spPr>
            <a:xfrm>
              <a:off x="11197014" y="2872309"/>
              <a:ext cx="45719" cy="467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Elipse 47">
              <a:extLst>
                <a:ext uri="{FF2B5EF4-FFF2-40B4-BE49-F238E27FC236}">
                  <a16:creationId xmlns:a16="http://schemas.microsoft.com/office/drawing/2014/main" id="{0306D851-D500-4222-9847-2A5CB25EB6ED}"/>
                </a:ext>
              </a:extLst>
            </p:cNvPr>
            <p:cNvSpPr/>
            <p:nvPr/>
          </p:nvSpPr>
          <p:spPr>
            <a:xfrm>
              <a:off x="11118805" y="2963730"/>
              <a:ext cx="45719" cy="467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Elipse 48">
              <a:extLst>
                <a:ext uri="{FF2B5EF4-FFF2-40B4-BE49-F238E27FC236}">
                  <a16:creationId xmlns:a16="http://schemas.microsoft.com/office/drawing/2014/main" id="{0E1F124A-0E5E-4815-B21C-71A199154735}"/>
                </a:ext>
              </a:extLst>
            </p:cNvPr>
            <p:cNvSpPr/>
            <p:nvPr/>
          </p:nvSpPr>
          <p:spPr>
            <a:xfrm>
              <a:off x="11275591" y="2979677"/>
              <a:ext cx="45719" cy="4679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aphicFrame>
        <p:nvGraphicFramePr>
          <p:cNvPr id="12" name="Objeto 11">
            <a:extLst>
              <a:ext uri="{FF2B5EF4-FFF2-40B4-BE49-F238E27FC236}">
                <a16:creationId xmlns:a16="http://schemas.microsoft.com/office/drawing/2014/main" id="{42811F8E-1C82-4B9A-84D3-65C9609C0F0B}"/>
              </a:ext>
            </a:extLst>
          </p:cNvPr>
          <p:cNvGraphicFramePr>
            <a:graphicFrameLocks noChangeAspect="1"/>
          </p:cNvGraphicFramePr>
          <p:nvPr>
            <p:extLst>
              <p:ext uri="{D42A27DB-BD31-4B8C-83A1-F6EECF244321}">
                <p14:modId xmlns:p14="http://schemas.microsoft.com/office/powerpoint/2010/main" val="718811893"/>
              </p:ext>
            </p:extLst>
          </p:nvPr>
        </p:nvGraphicFramePr>
        <p:xfrm>
          <a:off x="6602429" y="2981473"/>
          <a:ext cx="783488" cy="1026940"/>
        </p:xfrm>
        <a:graphic>
          <a:graphicData uri="http://schemas.openxmlformats.org/presentationml/2006/ole">
            <mc:AlternateContent xmlns:mc="http://schemas.openxmlformats.org/markup-compatibility/2006">
              <mc:Choice xmlns:v="urn:schemas-microsoft-com:vml" Requires="v">
                <p:oleObj name="CorelDRAW" r:id="rId10" imgW="2856558" imgH="3743860" progId="CorelDraw.Graphic.18">
                  <p:embed/>
                </p:oleObj>
              </mc:Choice>
              <mc:Fallback>
                <p:oleObj name="CorelDRAW" r:id="rId10" imgW="2856558" imgH="3743860" progId="CorelDraw.Graphic.18">
                  <p:embed/>
                  <p:pic>
                    <p:nvPicPr>
                      <p:cNvPr id="12" name="Objeto 11">
                        <a:extLst>
                          <a:ext uri="{FF2B5EF4-FFF2-40B4-BE49-F238E27FC236}">
                            <a16:creationId xmlns:a16="http://schemas.microsoft.com/office/drawing/2014/main" id="{42811F8E-1C82-4B9A-84D3-65C9609C0F0B}"/>
                          </a:ext>
                        </a:extLst>
                      </p:cNvPr>
                      <p:cNvPicPr/>
                      <p:nvPr/>
                    </p:nvPicPr>
                    <p:blipFill>
                      <a:blip r:embed="rId11"/>
                      <a:stretch>
                        <a:fillRect/>
                      </a:stretch>
                    </p:blipFill>
                    <p:spPr>
                      <a:xfrm>
                        <a:off x="6602429" y="2981473"/>
                        <a:ext cx="783488" cy="1026940"/>
                      </a:xfrm>
                      <a:prstGeom prst="rect">
                        <a:avLst/>
                      </a:prstGeom>
                    </p:spPr>
                  </p:pic>
                </p:oleObj>
              </mc:Fallback>
            </mc:AlternateContent>
          </a:graphicData>
        </a:graphic>
      </p:graphicFrame>
      <p:cxnSp>
        <p:nvCxnSpPr>
          <p:cNvPr id="53" name="Conector de Seta Reta 52">
            <a:extLst>
              <a:ext uri="{FF2B5EF4-FFF2-40B4-BE49-F238E27FC236}">
                <a16:creationId xmlns:a16="http://schemas.microsoft.com/office/drawing/2014/main" id="{174E3A6B-9B77-4EB5-AA25-D04D6633AFA6}"/>
              </a:ext>
            </a:extLst>
          </p:cNvPr>
          <p:cNvCxnSpPr>
            <a:cxnSpLocks/>
          </p:cNvCxnSpPr>
          <p:nvPr/>
        </p:nvCxnSpPr>
        <p:spPr>
          <a:xfrm>
            <a:off x="5890104" y="3184465"/>
            <a:ext cx="0" cy="6691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Imagem 53">
            <a:extLst>
              <a:ext uri="{FF2B5EF4-FFF2-40B4-BE49-F238E27FC236}">
                <a16:creationId xmlns:a16="http://schemas.microsoft.com/office/drawing/2014/main" id="{12E00C5A-579A-44AB-91C8-BD647DDBA79E}"/>
              </a:ext>
            </a:extLst>
          </p:cNvPr>
          <p:cNvPicPr>
            <a:picLocks noChangeAspect="1"/>
          </p:cNvPicPr>
          <p:nvPr/>
        </p:nvPicPr>
        <p:blipFill>
          <a:blip r:embed="rId12"/>
          <a:stretch>
            <a:fillRect/>
          </a:stretch>
        </p:blipFill>
        <p:spPr>
          <a:xfrm flipV="1">
            <a:off x="995841" y="2659046"/>
            <a:ext cx="263639" cy="2314167"/>
          </a:xfrm>
          <a:prstGeom prst="rect">
            <a:avLst/>
          </a:prstGeom>
        </p:spPr>
      </p:pic>
      <p:cxnSp>
        <p:nvCxnSpPr>
          <p:cNvPr id="61" name="Conector de Seta Reta 60">
            <a:extLst>
              <a:ext uri="{FF2B5EF4-FFF2-40B4-BE49-F238E27FC236}">
                <a16:creationId xmlns:a16="http://schemas.microsoft.com/office/drawing/2014/main" id="{653EB97F-EE22-4DE3-9785-DD7EC73EB607}"/>
              </a:ext>
            </a:extLst>
          </p:cNvPr>
          <p:cNvCxnSpPr/>
          <p:nvPr/>
        </p:nvCxnSpPr>
        <p:spPr>
          <a:xfrm>
            <a:off x="8508719" y="3708292"/>
            <a:ext cx="8096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Chave Esquerda 61">
            <a:extLst>
              <a:ext uri="{FF2B5EF4-FFF2-40B4-BE49-F238E27FC236}">
                <a16:creationId xmlns:a16="http://schemas.microsoft.com/office/drawing/2014/main" id="{F72172EB-79A5-4CE4-AE21-C9D95A45C8F8}"/>
              </a:ext>
            </a:extLst>
          </p:cNvPr>
          <p:cNvSpPr/>
          <p:nvPr/>
        </p:nvSpPr>
        <p:spPr>
          <a:xfrm>
            <a:off x="4758293" y="2219846"/>
            <a:ext cx="45719" cy="32529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graphicFrame>
        <p:nvGraphicFramePr>
          <p:cNvPr id="67" name="Objeto 66">
            <a:extLst>
              <a:ext uri="{FF2B5EF4-FFF2-40B4-BE49-F238E27FC236}">
                <a16:creationId xmlns:a16="http://schemas.microsoft.com/office/drawing/2014/main" id="{E3DB3D5A-32AF-466B-B0CB-A96540A4FA7E}"/>
              </a:ext>
            </a:extLst>
          </p:cNvPr>
          <p:cNvGraphicFramePr>
            <a:graphicFrameLocks noChangeAspect="1"/>
          </p:cNvGraphicFramePr>
          <p:nvPr>
            <p:extLst>
              <p:ext uri="{D42A27DB-BD31-4B8C-83A1-F6EECF244321}">
                <p14:modId xmlns:p14="http://schemas.microsoft.com/office/powerpoint/2010/main" val="2341183092"/>
              </p:ext>
            </p:extLst>
          </p:nvPr>
        </p:nvGraphicFramePr>
        <p:xfrm>
          <a:off x="9639099" y="3913405"/>
          <a:ext cx="783488" cy="1026940"/>
        </p:xfrm>
        <a:graphic>
          <a:graphicData uri="http://schemas.openxmlformats.org/presentationml/2006/ole">
            <mc:AlternateContent xmlns:mc="http://schemas.openxmlformats.org/markup-compatibility/2006">
              <mc:Choice xmlns:v="urn:schemas-microsoft-com:vml" Requires="v">
                <p:oleObj name="CorelDRAW" r:id="rId10" imgW="2856558" imgH="3743860" progId="CorelDraw.Graphic.18">
                  <p:embed/>
                </p:oleObj>
              </mc:Choice>
              <mc:Fallback>
                <p:oleObj name="CorelDRAW" r:id="rId10" imgW="2856558" imgH="3743860" progId="CorelDraw.Graphic.18">
                  <p:embed/>
                  <p:pic>
                    <p:nvPicPr>
                      <p:cNvPr id="67" name="Objeto 66">
                        <a:extLst>
                          <a:ext uri="{FF2B5EF4-FFF2-40B4-BE49-F238E27FC236}">
                            <a16:creationId xmlns:a16="http://schemas.microsoft.com/office/drawing/2014/main" id="{E3DB3D5A-32AF-466B-B0CB-A96540A4FA7E}"/>
                          </a:ext>
                        </a:extLst>
                      </p:cNvPr>
                      <p:cNvPicPr/>
                      <p:nvPr/>
                    </p:nvPicPr>
                    <p:blipFill>
                      <a:blip r:embed="rId11"/>
                      <a:stretch>
                        <a:fillRect/>
                      </a:stretch>
                    </p:blipFill>
                    <p:spPr>
                      <a:xfrm>
                        <a:off x="9639099" y="3913405"/>
                        <a:ext cx="783488" cy="1026940"/>
                      </a:xfrm>
                      <a:prstGeom prst="rect">
                        <a:avLst/>
                      </a:prstGeom>
                    </p:spPr>
                  </p:pic>
                </p:oleObj>
              </mc:Fallback>
            </mc:AlternateContent>
          </a:graphicData>
        </a:graphic>
      </p:graphicFrame>
      <p:sp>
        <p:nvSpPr>
          <p:cNvPr id="63" name="Retângulo 62">
            <a:extLst>
              <a:ext uri="{FF2B5EF4-FFF2-40B4-BE49-F238E27FC236}">
                <a16:creationId xmlns:a16="http://schemas.microsoft.com/office/drawing/2014/main" id="{1554C87C-34BA-4348-B124-6D837A05ACD6}"/>
              </a:ext>
            </a:extLst>
          </p:cNvPr>
          <p:cNvSpPr/>
          <p:nvPr/>
        </p:nvSpPr>
        <p:spPr>
          <a:xfrm>
            <a:off x="6647296" y="1377195"/>
            <a:ext cx="876018" cy="12161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4" name="Retângulo 63">
            <a:extLst>
              <a:ext uri="{FF2B5EF4-FFF2-40B4-BE49-F238E27FC236}">
                <a16:creationId xmlns:a16="http://schemas.microsoft.com/office/drawing/2014/main" id="{C61F777A-FD95-4687-8690-8D56C4E8959F}"/>
              </a:ext>
            </a:extLst>
          </p:cNvPr>
          <p:cNvSpPr/>
          <p:nvPr/>
        </p:nvSpPr>
        <p:spPr>
          <a:xfrm>
            <a:off x="5761159" y="2815714"/>
            <a:ext cx="2541666" cy="139847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66" name="Conector reto 65">
            <a:extLst>
              <a:ext uri="{FF2B5EF4-FFF2-40B4-BE49-F238E27FC236}">
                <a16:creationId xmlns:a16="http://schemas.microsoft.com/office/drawing/2014/main" id="{DF671473-1120-430B-9CB6-EAD2DE799C43}"/>
              </a:ext>
            </a:extLst>
          </p:cNvPr>
          <p:cNvCxnSpPr>
            <a:cxnSpLocks/>
            <a:stCxn id="63" idx="2"/>
          </p:cNvCxnSpPr>
          <p:nvPr/>
        </p:nvCxnSpPr>
        <p:spPr>
          <a:xfrm>
            <a:off x="7085305" y="2593331"/>
            <a:ext cx="0" cy="2223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CaixaDeTexto 69">
            <a:extLst>
              <a:ext uri="{FF2B5EF4-FFF2-40B4-BE49-F238E27FC236}">
                <a16:creationId xmlns:a16="http://schemas.microsoft.com/office/drawing/2014/main" id="{D65E89A5-85EC-42A0-8AB5-D986E76ACC31}"/>
              </a:ext>
            </a:extLst>
          </p:cNvPr>
          <p:cNvSpPr txBox="1"/>
          <p:nvPr/>
        </p:nvSpPr>
        <p:spPr>
          <a:xfrm>
            <a:off x="7428504" y="863488"/>
            <a:ext cx="2970044" cy="338554"/>
          </a:xfrm>
          <a:prstGeom prst="rect">
            <a:avLst/>
          </a:prstGeom>
          <a:noFill/>
        </p:spPr>
        <p:txBody>
          <a:bodyPr wrap="square" rtlCol="0">
            <a:spAutoFit/>
          </a:bodyPr>
          <a:lstStyle/>
          <a:p>
            <a:pPr algn="ctr"/>
            <a:r>
              <a:rPr lang="es-AR" sz="1600" b="1" dirty="0"/>
              <a:t>Riesgo de ocupación humana</a:t>
            </a:r>
          </a:p>
        </p:txBody>
      </p:sp>
      <p:pic>
        <p:nvPicPr>
          <p:cNvPr id="5279" name="Picture 159" descr="Resultado de imagem para homem desenho">
            <a:extLst>
              <a:ext uri="{FF2B5EF4-FFF2-40B4-BE49-F238E27FC236}">
                <a16:creationId xmlns:a16="http://schemas.microsoft.com/office/drawing/2014/main" id="{FB92E27C-BA3D-4732-8BFC-943FAA2D2E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67998" y="1453759"/>
            <a:ext cx="517919" cy="1035838"/>
          </a:xfrm>
          <a:prstGeom prst="rect">
            <a:avLst/>
          </a:prstGeom>
          <a:noFill/>
          <a:extLst>
            <a:ext uri="{909E8E84-426E-40DD-AFC4-6F175D3DCCD1}">
              <a14:hiddenFill xmlns:a14="http://schemas.microsoft.com/office/drawing/2010/main">
                <a:solidFill>
                  <a:srgbClr val="FFFFFF"/>
                </a:solidFill>
              </a14:hiddenFill>
            </a:ext>
          </a:extLst>
        </p:spPr>
      </p:pic>
      <p:pic>
        <p:nvPicPr>
          <p:cNvPr id="5281" name="Picture 161" descr="Resultado de imagem para draw of house vector">
            <a:extLst>
              <a:ext uri="{FF2B5EF4-FFF2-40B4-BE49-F238E27FC236}">
                <a16:creationId xmlns:a16="http://schemas.microsoft.com/office/drawing/2014/main" id="{B3BAE2AD-3882-4E9B-9C82-90EBAB424D35}"/>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1647" t="6580" r="47865" b="45104"/>
          <a:stretch/>
        </p:blipFill>
        <p:spPr bwMode="auto">
          <a:xfrm>
            <a:off x="10455133" y="3565739"/>
            <a:ext cx="1212858" cy="1447288"/>
          </a:xfrm>
          <a:prstGeom prst="rect">
            <a:avLst/>
          </a:prstGeom>
          <a:noFill/>
          <a:extLst>
            <a:ext uri="{909E8E84-426E-40DD-AFC4-6F175D3DCCD1}">
              <a14:hiddenFill xmlns:a14="http://schemas.microsoft.com/office/drawing/2010/main">
                <a:solidFill>
                  <a:srgbClr val="FFFFFF"/>
                </a:solidFill>
              </a14:hiddenFill>
            </a:ext>
          </a:extLst>
        </p:spPr>
      </p:pic>
      <p:sp>
        <p:nvSpPr>
          <p:cNvPr id="80" name="Retângulo 79">
            <a:extLst>
              <a:ext uri="{FF2B5EF4-FFF2-40B4-BE49-F238E27FC236}">
                <a16:creationId xmlns:a16="http://schemas.microsoft.com/office/drawing/2014/main" id="{2AA4890C-9C55-4447-9F97-16943899FBDE}"/>
              </a:ext>
            </a:extLst>
          </p:cNvPr>
          <p:cNvSpPr/>
          <p:nvPr/>
        </p:nvSpPr>
        <p:spPr>
          <a:xfrm>
            <a:off x="5107792" y="1221190"/>
            <a:ext cx="6801853" cy="4095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cxnSp>
        <p:nvCxnSpPr>
          <p:cNvPr id="82" name="Conector de Seta Reta 81">
            <a:extLst>
              <a:ext uri="{FF2B5EF4-FFF2-40B4-BE49-F238E27FC236}">
                <a16:creationId xmlns:a16="http://schemas.microsoft.com/office/drawing/2014/main" id="{D5A00788-4055-4A36-9050-70CD094F456F}"/>
              </a:ext>
            </a:extLst>
          </p:cNvPr>
          <p:cNvCxnSpPr/>
          <p:nvPr/>
        </p:nvCxnSpPr>
        <p:spPr>
          <a:xfrm>
            <a:off x="7385917" y="5598695"/>
            <a:ext cx="0" cy="609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Retângulo 82">
            <a:extLst>
              <a:ext uri="{FF2B5EF4-FFF2-40B4-BE49-F238E27FC236}">
                <a16:creationId xmlns:a16="http://schemas.microsoft.com/office/drawing/2014/main" id="{D31985BF-B996-4538-B841-C4A78C60C9BD}"/>
              </a:ext>
            </a:extLst>
          </p:cNvPr>
          <p:cNvSpPr/>
          <p:nvPr/>
        </p:nvSpPr>
        <p:spPr>
          <a:xfrm>
            <a:off x="7498890" y="5704550"/>
            <a:ext cx="2019655" cy="369332"/>
          </a:xfrm>
          <a:prstGeom prst="rect">
            <a:avLst/>
          </a:prstGeom>
        </p:spPr>
        <p:txBody>
          <a:bodyPr wrap="none">
            <a:spAutoFit/>
          </a:bodyPr>
          <a:lstStyle/>
          <a:p>
            <a:r>
              <a:rPr lang="es-AR" dirty="0"/>
              <a:t>enemigos naturales</a:t>
            </a:r>
          </a:p>
        </p:txBody>
      </p:sp>
      <p:sp>
        <p:nvSpPr>
          <p:cNvPr id="2" name="CaixaDeTexto 1">
            <a:extLst>
              <a:ext uri="{FF2B5EF4-FFF2-40B4-BE49-F238E27FC236}">
                <a16:creationId xmlns:a16="http://schemas.microsoft.com/office/drawing/2014/main" id="{AFAE46B6-C538-4AEC-848C-A91DF875A8ED}"/>
              </a:ext>
            </a:extLst>
          </p:cNvPr>
          <p:cNvSpPr txBox="1"/>
          <p:nvPr/>
        </p:nvSpPr>
        <p:spPr>
          <a:xfrm>
            <a:off x="2144575" y="4973213"/>
            <a:ext cx="1641219" cy="369332"/>
          </a:xfrm>
          <a:prstGeom prst="rect">
            <a:avLst/>
          </a:prstGeom>
          <a:noFill/>
        </p:spPr>
        <p:txBody>
          <a:bodyPr wrap="none" rtlCol="0">
            <a:spAutoFit/>
          </a:bodyPr>
          <a:lstStyle/>
          <a:p>
            <a:r>
              <a:rPr lang="es-AR" dirty="0"/>
              <a:t>Azevedo (2011)</a:t>
            </a:r>
          </a:p>
        </p:txBody>
      </p:sp>
      <p:pic>
        <p:nvPicPr>
          <p:cNvPr id="5325" name="Picture 205" descr="Resultado de imagem para agrotoxico ilustração">
            <a:extLst>
              <a:ext uri="{FF2B5EF4-FFF2-40B4-BE49-F238E27FC236}">
                <a16:creationId xmlns:a16="http://schemas.microsoft.com/office/drawing/2014/main" id="{E7479CDB-1CB2-427F-AE0C-DB376682EFE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64134" y="4272853"/>
            <a:ext cx="875692" cy="8718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a:extLst>
              <a:ext uri="{FF2B5EF4-FFF2-40B4-BE49-F238E27FC236}">
                <a16:creationId xmlns:a16="http://schemas.microsoft.com/office/drawing/2014/main" id="{22534005-D380-4574-ABE3-76F55E43A218}"/>
              </a:ext>
            </a:extLst>
          </p:cNvPr>
          <p:cNvSpPr/>
          <p:nvPr/>
        </p:nvSpPr>
        <p:spPr>
          <a:xfrm>
            <a:off x="7497502" y="4642773"/>
            <a:ext cx="1443793" cy="369332"/>
          </a:xfrm>
          <a:prstGeom prst="rect">
            <a:avLst/>
          </a:prstGeom>
        </p:spPr>
        <p:txBody>
          <a:bodyPr wrap="none">
            <a:spAutoFit/>
          </a:bodyPr>
          <a:lstStyle/>
          <a:p>
            <a:r>
              <a:rPr lang="es-AR" dirty="0"/>
              <a:t>agroquímicos</a:t>
            </a:r>
          </a:p>
        </p:txBody>
      </p:sp>
      <p:sp>
        <p:nvSpPr>
          <p:cNvPr id="4" name="Retângulo 3">
            <a:extLst>
              <a:ext uri="{FF2B5EF4-FFF2-40B4-BE49-F238E27FC236}">
                <a16:creationId xmlns:a16="http://schemas.microsoft.com/office/drawing/2014/main" id="{D4A7BB24-4FEF-47DC-AD27-C857929F1000}"/>
              </a:ext>
            </a:extLst>
          </p:cNvPr>
          <p:cNvSpPr/>
          <p:nvPr/>
        </p:nvSpPr>
        <p:spPr>
          <a:xfrm>
            <a:off x="1783223" y="5288510"/>
            <a:ext cx="2193229" cy="338554"/>
          </a:xfrm>
          <a:prstGeom prst="rect">
            <a:avLst/>
          </a:prstGeom>
        </p:spPr>
        <p:txBody>
          <a:bodyPr wrap="none">
            <a:spAutoFit/>
          </a:bodyPr>
          <a:lstStyle/>
          <a:p>
            <a:r>
              <a:rPr lang="pt-BR" sz="1600" dirty="0">
                <a:solidFill>
                  <a:srgbClr val="000000"/>
                </a:solidFill>
                <a:latin typeface="Arial" panose="020B0604020202020204" pitchFamily="34" charset="0"/>
              </a:rPr>
              <a:t>(Sánchez et al., 2015)</a:t>
            </a:r>
            <a:endParaRPr lang="es-AR" sz="1600" dirty="0"/>
          </a:p>
        </p:txBody>
      </p:sp>
    </p:spTree>
    <p:extLst>
      <p:ext uri="{BB962C8B-B14F-4D97-AF65-F5344CB8AC3E}">
        <p14:creationId xmlns:p14="http://schemas.microsoft.com/office/powerpoint/2010/main" val="124400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500"/>
                                        <p:tgtEl>
                                          <p:spTgt spid="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nodeType="withEffect">
                                  <p:stCondLst>
                                    <p:cond delay="0"/>
                                  </p:stCondLst>
                                  <p:childTnLst>
                                    <p:set>
                                      <p:cBhvr>
                                        <p:cTn id="15" dur="1" fill="hold">
                                          <p:stCondLst>
                                            <p:cond delay="0"/>
                                          </p:stCondLst>
                                        </p:cTn>
                                        <p:tgtEl>
                                          <p:spTgt spid="5325"/>
                                        </p:tgtEl>
                                        <p:attrNameLst>
                                          <p:attrName>style.visibility</p:attrName>
                                        </p:attrNameLst>
                                      </p:cBhvr>
                                      <p:to>
                                        <p:strVal val="visible"/>
                                      </p:to>
                                    </p:set>
                                    <p:animEffect transition="in" filter="fade">
                                      <p:cBhvr>
                                        <p:cTn id="16" dur="500"/>
                                        <p:tgtEl>
                                          <p:spTgt spid="53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3"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EF90993-2CC8-4B5A-B537-C1220B20ED56}"/>
              </a:ext>
            </a:extLst>
          </p:cNvPr>
          <p:cNvSpPr>
            <a:spLocks noGrp="1"/>
          </p:cNvSpPr>
          <p:nvPr>
            <p:ph type="title"/>
          </p:nvPr>
        </p:nvSpPr>
        <p:spPr>
          <a:xfrm>
            <a:off x="898358" y="283890"/>
            <a:ext cx="10515600" cy="1325563"/>
          </a:xfrm>
        </p:spPr>
        <p:txBody>
          <a:bodyPr/>
          <a:lstStyle/>
          <a:p>
            <a:r>
              <a:rPr lang="pt-BR" b="1" dirty="0" err="1"/>
              <a:t>Introducción</a:t>
            </a:r>
            <a:endParaRPr lang="pt-BR" b="1" dirty="0"/>
          </a:p>
        </p:txBody>
      </p:sp>
      <p:pic>
        <p:nvPicPr>
          <p:cNvPr id="4098" name="Picture 2" descr="Resultado de imagem para soro antilonomico">
            <a:extLst>
              <a:ext uri="{FF2B5EF4-FFF2-40B4-BE49-F238E27FC236}">
                <a16:creationId xmlns:a16="http://schemas.microsoft.com/office/drawing/2014/main" id="{4119F6A8-8417-41BD-A513-C4536E5B8D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44" r="8829" b="25292"/>
          <a:stretch/>
        </p:blipFill>
        <p:spPr bwMode="auto">
          <a:xfrm>
            <a:off x="4654533" y="1609453"/>
            <a:ext cx="3092116" cy="9941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100" name="Picture 4" descr="Resultado de imagem para instituto butantan">
            <a:extLst>
              <a:ext uri="{FF2B5EF4-FFF2-40B4-BE49-F238E27FC236}">
                <a16:creationId xmlns:a16="http://schemas.microsoft.com/office/drawing/2014/main" id="{F4089DB0-50A6-4301-A701-04C7929A5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0097" y="2902432"/>
            <a:ext cx="880988" cy="115961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m para atraso">
            <a:extLst>
              <a:ext uri="{FF2B5EF4-FFF2-40B4-BE49-F238E27FC236}">
                <a16:creationId xmlns:a16="http://schemas.microsoft.com/office/drawing/2014/main" id="{81EBCBD7-89D3-4E01-A851-1D680F3D00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222" t="4749"/>
          <a:stretch/>
        </p:blipFill>
        <p:spPr bwMode="auto">
          <a:xfrm flipH="1">
            <a:off x="-1" y="3288037"/>
            <a:ext cx="4429173" cy="3569963"/>
          </a:xfrm>
          <a:prstGeom prst="rect">
            <a:avLst/>
          </a:prstGeom>
          <a:noFill/>
          <a:extLst>
            <a:ext uri="{909E8E84-426E-40DD-AFC4-6F175D3DCCD1}">
              <a14:hiddenFill xmlns:a14="http://schemas.microsoft.com/office/drawing/2010/main">
                <a:solidFill>
                  <a:srgbClr val="FFFFFF"/>
                </a:solidFill>
              </a14:hiddenFill>
            </a:ext>
          </a:extLst>
        </p:spPr>
      </p:pic>
      <p:sp>
        <p:nvSpPr>
          <p:cNvPr id="12" name="CaixaDeTexto 11">
            <a:extLst>
              <a:ext uri="{FF2B5EF4-FFF2-40B4-BE49-F238E27FC236}">
                <a16:creationId xmlns:a16="http://schemas.microsoft.com/office/drawing/2014/main" id="{60815586-96F9-486C-AE5D-A1B328D58849}"/>
              </a:ext>
            </a:extLst>
          </p:cNvPr>
          <p:cNvSpPr txBox="1"/>
          <p:nvPr/>
        </p:nvSpPr>
        <p:spPr>
          <a:xfrm>
            <a:off x="491723" y="4903258"/>
            <a:ext cx="963084" cy="307777"/>
          </a:xfrm>
          <a:prstGeom prst="rect">
            <a:avLst/>
          </a:prstGeom>
          <a:noFill/>
        </p:spPr>
        <p:txBody>
          <a:bodyPr wrap="none" rtlCol="0">
            <a:spAutoFit/>
          </a:bodyPr>
          <a:lstStyle/>
          <a:p>
            <a:r>
              <a:rPr lang="pt-BR" sz="1400" dirty="0"/>
              <a:t>(SVS 2009)</a:t>
            </a:r>
          </a:p>
        </p:txBody>
      </p:sp>
      <p:pic>
        <p:nvPicPr>
          <p:cNvPr id="9" name="Picture 4" descr="Resultado de imagem para caveirinha morte">
            <a:extLst>
              <a:ext uri="{FF2B5EF4-FFF2-40B4-BE49-F238E27FC236}">
                <a16:creationId xmlns:a16="http://schemas.microsoft.com/office/drawing/2014/main" id="{782915F6-A542-4DD5-B4D7-F02BDBC1E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11" y="3897400"/>
            <a:ext cx="1004709" cy="1004709"/>
          </a:xfrm>
          <a:prstGeom prst="rect">
            <a:avLst/>
          </a:prstGeom>
          <a:noFill/>
          <a:extLst>
            <a:ext uri="{909E8E84-426E-40DD-AFC4-6F175D3DCCD1}">
              <a14:hiddenFill xmlns:a14="http://schemas.microsoft.com/office/drawing/2010/main">
                <a:solidFill>
                  <a:srgbClr val="FFFFFF"/>
                </a:solidFill>
              </a14:hiddenFill>
            </a:ext>
          </a:extLst>
        </p:spPr>
      </p:pic>
      <p:sp>
        <p:nvSpPr>
          <p:cNvPr id="13" name="CaixaDeTexto 12">
            <a:extLst>
              <a:ext uri="{FF2B5EF4-FFF2-40B4-BE49-F238E27FC236}">
                <a16:creationId xmlns:a16="http://schemas.microsoft.com/office/drawing/2014/main" id="{8F2C3DA4-6DC3-4F80-8276-A857806D98F1}"/>
              </a:ext>
            </a:extLst>
          </p:cNvPr>
          <p:cNvSpPr txBox="1"/>
          <p:nvPr/>
        </p:nvSpPr>
        <p:spPr>
          <a:xfrm>
            <a:off x="1653111" y="3032167"/>
            <a:ext cx="1742272" cy="584775"/>
          </a:xfrm>
          <a:prstGeom prst="rect">
            <a:avLst/>
          </a:prstGeom>
          <a:noFill/>
        </p:spPr>
        <p:txBody>
          <a:bodyPr wrap="none" rtlCol="0">
            <a:spAutoFit/>
          </a:bodyPr>
          <a:lstStyle/>
          <a:p>
            <a:pPr algn="ctr"/>
            <a:r>
              <a:rPr lang="pt-BR" b="1" dirty="0"/>
              <a:t>¡¡ &gt;12 horas!!</a:t>
            </a:r>
            <a:r>
              <a:rPr lang="pt-BR" sz="1400" b="1" dirty="0"/>
              <a:t> </a:t>
            </a:r>
          </a:p>
          <a:p>
            <a:pPr algn="ctr"/>
            <a:r>
              <a:rPr lang="pt-BR" sz="1400" dirty="0"/>
              <a:t>(Wen &amp; Duarte 2009)</a:t>
            </a:r>
            <a:endParaRPr lang="pt-BR" dirty="0"/>
          </a:p>
        </p:txBody>
      </p:sp>
      <p:sp>
        <p:nvSpPr>
          <p:cNvPr id="14" name="CaixaDeTexto 13">
            <a:extLst>
              <a:ext uri="{FF2B5EF4-FFF2-40B4-BE49-F238E27FC236}">
                <a16:creationId xmlns:a16="http://schemas.microsoft.com/office/drawing/2014/main" id="{6DF75185-F9DA-467E-89DC-CFBFE2B7A605}"/>
              </a:ext>
            </a:extLst>
          </p:cNvPr>
          <p:cNvSpPr txBox="1"/>
          <p:nvPr/>
        </p:nvSpPr>
        <p:spPr>
          <a:xfrm>
            <a:off x="5018876" y="1168290"/>
            <a:ext cx="2190600" cy="369332"/>
          </a:xfrm>
          <a:prstGeom prst="rect">
            <a:avLst/>
          </a:prstGeom>
          <a:noFill/>
        </p:spPr>
        <p:txBody>
          <a:bodyPr wrap="none" rtlCol="0">
            <a:spAutoFit/>
          </a:bodyPr>
          <a:lstStyle/>
          <a:p>
            <a:r>
              <a:rPr lang="pt-BR" dirty="0" err="1"/>
              <a:t>Suero</a:t>
            </a:r>
            <a:r>
              <a:rPr lang="pt-BR" dirty="0"/>
              <a:t> </a:t>
            </a:r>
            <a:r>
              <a:rPr lang="pt-BR" dirty="0" err="1"/>
              <a:t>antilonomismo</a:t>
            </a:r>
            <a:endParaRPr lang="pt-BR" dirty="0"/>
          </a:p>
        </p:txBody>
      </p:sp>
      <p:pic>
        <p:nvPicPr>
          <p:cNvPr id="4106" name="Picture 10" descr="Imagem relacionada">
            <a:extLst>
              <a:ext uri="{FF2B5EF4-FFF2-40B4-BE49-F238E27FC236}">
                <a16:creationId xmlns:a16="http://schemas.microsoft.com/office/drawing/2014/main" id="{2B89EEA8-8C9D-486D-B24E-96D2E61632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8382000" y="3032167"/>
            <a:ext cx="3810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tângulo 14">
            <a:extLst>
              <a:ext uri="{FF2B5EF4-FFF2-40B4-BE49-F238E27FC236}">
                <a16:creationId xmlns:a16="http://schemas.microsoft.com/office/drawing/2014/main" id="{EEBA8C44-FD18-4CC3-A52F-21DF5E755217}"/>
              </a:ext>
            </a:extLst>
          </p:cNvPr>
          <p:cNvSpPr/>
          <p:nvPr/>
        </p:nvSpPr>
        <p:spPr>
          <a:xfrm>
            <a:off x="10635916" y="3103371"/>
            <a:ext cx="155608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D3DCCFA8-9806-4A17-869A-C4E5FAB2DF68}"/>
              </a:ext>
            </a:extLst>
          </p:cNvPr>
          <p:cNvSpPr/>
          <p:nvPr/>
        </p:nvSpPr>
        <p:spPr>
          <a:xfrm>
            <a:off x="9005798" y="2601280"/>
            <a:ext cx="2408160" cy="861774"/>
          </a:xfrm>
          <a:prstGeom prst="rect">
            <a:avLst/>
          </a:prstGeom>
        </p:spPr>
        <p:txBody>
          <a:bodyPr wrap="none">
            <a:spAutoFit/>
          </a:bodyPr>
          <a:lstStyle/>
          <a:p>
            <a:r>
              <a:rPr lang="pt-BR" b="1" dirty="0"/>
              <a:t>¡¡ No </a:t>
            </a:r>
            <a:r>
              <a:rPr lang="pt-BR" b="1" dirty="0" err="1"/>
              <a:t>hay</a:t>
            </a:r>
            <a:r>
              <a:rPr lang="pt-BR" b="1" dirty="0"/>
              <a:t> diagnostico !!</a:t>
            </a:r>
          </a:p>
          <a:p>
            <a:pPr algn="ctr"/>
            <a:r>
              <a:rPr lang="pt-BR" sz="1400" dirty="0"/>
              <a:t>(Wen &amp; Duarte 2009)</a:t>
            </a:r>
          </a:p>
          <a:p>
            <a:endParaRPr lang="pt-BR" b="1" dirty="0"/>
          </a:p>
        </p:txBody>
      </p:sp>
      <p:cxnSp>
        <p:nvCxnSpPr>
          <p:cNvPr id="21" name="Conector reto 20">
            <a:extLst>
              <a:ext uri="{FF2B5EF4-FFF2-40B4-BE49-F238E27FC236}">
                <a16:creationId xmlns:a16="http://schemas.microsoft.com/office/drawing/2014/main" id="{DD9DC0FF-57D7-4CF1-AB3E-AB6955C1D433}"/>
              </a:ext>
            </a:extLst>
          </p:cNvPr>
          <p:cNvCxnSpPr>
            <a:stCxn id="4098" idx="2"/>
            <a:endCxn id="4100" idx="0"/>
          </p:cNvCxnSpPr>
          <p:nvPr/>
        </p:nvCxnSpPr>
        <p:spPr>
          <a:xfrm>
            <a:off x="6200591" y="2603598"/>
            <a:ext cx="0" cy="29883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33619644"/>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1871</TotalTime>
  <Words>5032</Words>
  <Application>Microsoft Office PowerPoint</Application>
  <PresentationFormat>Widescreen</PresentationFormat>
  <Paragraphs>762</Paragraphs>
  <Slides>41</Slides>
  <Notes>41</Notes>
  <HiddenSlides>0</HiddenSlides>
  <MMClips>0</MMClips>
  <ScaleCrop>false</ScaleCrop>
  <HeadingPairs>
    <vt:vector size="8" baseType="variant">
      <vt:variant>
        <vt:lpstr>Fontes usadas</vt:lpstr>
      </vt:variant>
      <vt:variant>
        <vt:i4>4</vt:i4>
      </vt:variant>
      <vt:variant>
        <vt:lpstr>Tema</vt:lpstr>
      </vt:variant>
      <vt:variant>
        <vt:i4>1</vt:i4>
      </vt:variant>
      <vt:variant>
        <vt:lpstr>Servidores OLE inseridos</vt:lpstr>
      </vt:variant>
      <vt:variant>
        <vt:i4>1</vt:i4>
      </vt:variant>
      <vt:variant>
        <vt:lpstr>Títulos de slides</vt:lpstr>
      </vt:variant>
      <vt:variant>
        <vt:i4>41</vt:i4>
      </vt:variant>
    </vt:vector>
  </HeadingPairs>
  <TitlesOfParts>
    <vt:vector size="47" baseType="lpstr">
      <vt:lpstr>Arial</vt:lpstr>
      <vt:lpstr>Calibri</vt:lpstr>
      <vt:lpstr>Calibri Light</vt:lpstr>
      <vt:lpstr>Cambria Math</vt:lpstr>
      <vt:lpstr>Tema do Office</vt:lpstr>
      <vt:lpstr>CorelDRAW</vt:lpstr>
      <vt:lpstr>Mapa de riesgo y de probabilidad de ocurrencia de Lonomia obliqua y Lonomia achelous (Saturniidae, Lepidoptera) en Sudamérica mediante la evaluación de nicho ecológico</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Introducción</vt:lpstr>
      <vt:lpstr>Apresentação do PowerPoint</vt:lpstr>
      <vt:lpstr>Objetivos</vt:lpstr>
      <vt:lpstr>Hipotesis</vt:lpstr>
      <vt:lpstr>Metodología</vt:lpstr>
      <vt:lpstr>Apresentação do PowerPoint</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Resultados previos para Lonomia obliqua</vt:lpstr>
      <vt:lpstr>Dentro de la distribución de L. obliqua para Misiones ...</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Mapa de riesgo y de probabilidad de ocurrencia de Lonomia obliqua y Lonomia achelous (Saturniidae, Lepidoptera) en Sudamérica mediante la evaluación de nicho ecológico</dc:title>
  <dc:creator>marilia favalesso</dc:creator>
  <cp:lastModifiedBy>Marília Melo Favalesso</cp:lastModifiedBy>
  <cp:revision>136</cp:revision>
  <dcterms:created xsi:type="dcterms:W3CDTF">2017-09-19T18:29:51Z</dcterms:created>
  <dcterms:modified xsi:type="dcterms:W3CDTF">2023-02-04T17:18:52Z</dcterms:modified>
</cp:coreProperties>
</file>